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50" r:id="rId1"/>
  </p:sldMasterIdLst>
  <p:notesMasterIdLst>
    <p:notesMasterId r:id="rId18"/>
  </p:notesMasterIdLst>
  <p:sldIdLst>
    <p:sldId id="256" r:id="rId2"/>
    <p:sldId id="327" r:id="rId3"/>
    <p:sldId id="264" r:id="rId4"/>
    <p:sldId id="263" r:id="rId5"/>
    <p:sldId id="257" r:id="rId6"/>
    <p:sldId id="347" r:id="rId7"/>
    <p:sldId id="323" r:id="rId8"/>
    <p:sldId id="343" r:id="rId9"/>
    <p:sldId id="265" r:id="rId10"/>
    <p:sldId id="345" r:id="rId11"/>
    <p:sldId id="313" r:id="rId12"/>
    <p:sldId id="339" r:id="rId13"/>
    <p:sldId id="348" r:id="rId14"/>
    <p:sldId id="342" r:id="rId15"/>
    <p:sldId id="346" r:id="rId16"/>
    <p:sldId id="344" r:id="rId1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4" d="100"/>
          <a:sy n="104" d="100"/>
        </p:scale>
        <p:origin x="-17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D899D66F-5CEE-4263-9A55-77041EEF25F1}" type="datetimeFigureOut">
              <a:rPr lang="en-US" smtClean="0"/>
              <a:pPr/>
              <a:t>6/4/2014</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1"/>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9CB16504-E1FA-4162-858B-5EB489120CAA}" type="slidenum">
              <a:rPr lang="en-US" smtClean="0"/>
              <a:pPr/>
              <a:t>‹#›</a:t>
            </a:fld>
            <a:endParaRPr lang="en-US"/>
          </a:p>
        </p:txBody>
      </p:sp>
    </p:spTree>
    <p:extLst>
      <p:ext uri="{BB962C8B-B14F-4D97-AF65-F5344CB8AC3E}">
        <p14:creationId xmlns:p14="http://schemas.microsoft.com/office/powerpoint/2010/main" xmlns="" val="8690883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1FDE8DEC-EA4E-410E-A016-1A56F0C0B961}" type="datetime1">
              <a:rPr lang="en-US" smtClean="0"/>
              <a:pPr/>
              <a:t>6/4/2014</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356AFC99-06B5-4290-B7B9-D5876CA4FA4D}"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97CAEAA-663C-4A96-BF1B-06DF56FF9349}" type="datetime1">
              <a:rPr lang="en-US" smtClean="0"/>
              <a:pPr/>
              <a:t>6/4/2014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6AFC99-06B5-4290-B7B9-D5876CA4FA4D}"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356AFC99-06B5-4290-B7B9-D5876CA4FA4D}"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1E2D1D6-A2FE-4A4F-B3A1-0E44B54688CF}" type="datetime1">
              <a:rPr lang="en-US" smtClean="0"/>
              <a:pPr/>
              <a:t>6/4/2014</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CBB2D07C-2FFB-452B-BBBB-B9752B918283}" type="datetime1">
              <a:rPr lang="en-US" smtClean="0"/>
              <a:pPr/>
              <a:t>6/4/2014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356AFC99-06B5-4290-B7B9-D5876CA4FA4D}"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250C7648-38D5-4DB0-B2D2-EDAF66F2AD3F}" type="datetime1">
              <a:rPr lang="en-US" smtClean="0"/>
              <a:pPr/>
              <a:t>6/4/2014</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356AFC99-06B5-4290-B7B9-D5876CA4FA4D}"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92D21A2F-176B-491F-9C16-A9924B10EB53}" type="datetime1">
              <a:rPr lang="en-US" smtClean="0"/>
              <a:pPr/>
              <a:t>6/4/2014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6AFC99-06B5-4290-B7B9-D5876CA4FA4D}"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77BA823A-BF3E-42CE-8307-B619D48666A6}" type="datetime1">
              <a:rPr lang="en-US" smtClean="0"/>
              <a:pPr/>
              <a:t>6/4/2014</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356AFC99-06B5-4290-B7B9-D5876CA4FA4D}"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71B9EA5-E32D-4198-86DC-798BE4C27029}" type="datetime1">
              <a:rPr lang="en-US" smtClean="0"/>
              <a:pPr/>
              <a:t>6/4/2014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356AFC99-06B5-4290-B7B9-D5876CA4FA4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9577CCC0-F858-40B1-AA39-21598F0A469A}" type="datetime1">
              <a:rPr lang="en-US" smtClean="0"/>
              <a:pPr/>
              <a:t>6/4/2014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356AFC99-06B5-4290-B7B9-D5876CA4FA4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356AFC99-06B5-4290-B7B9-D5876CA4FA4D}"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1CEA3C3F-7BF1-45DF-83B0-E684687C2B76}" type="datetime1">
              <a:rPr lang="en-US" smtClean="0"/>
              <a:pPr/>
              <a:t>6/4/2014</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356AFC99-06B5-4290-B7B9-D5876CA4FA4D}"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09A8FA75-A06A-4549-BC4A-4C35C5F8F562}" type="datetime1">
              <a:rPr lang="en-US" smtClean="0"/>
              <a:pPr/>
              <a:t>6/4/2014</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FB2507B7-5F44-4E79-8ADD-2673593E16CE}" type="datetime1">
              <a:rPr lang="en-US" smtClean="0"/>
              <a:pPr/>
              <a:t>6/4/2014</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356AFC99-06B5-4290-B7B9-D5876CA4FA4D}"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751" r:id="rId1"/>
    <p:sldLayoutId id="2147483752" r:id="rId2"/>
    <p:sldLayoutId id="2147483753" r:id="rId3"/>
    <p:sldLayoutId id="2147483754" r:id="rId4"/>
    <p:sldLayoutId id="2147483755" r:id="rId5"/>
    <p:sldLayoutId id="2147483756" r:id="rId6"/>
    <p:sldLayoutId id="2147483757" r:id="rId7"/>
    <p:sldLayoutId id="2147483758" r:id="rId8"/>
    <p:sldLayoutId id="2147483759" r:id="rId9"/>
    <p:sldLayoutId id="2147483760" r:id="rId10"/>
    <p:sldLayoutId id="2147483761" r:id="rId11"/>
  </p:sldLayoutIdLst>
  <p:hf hdr="0" ftr="0" dt="0"/>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2819400"/>
            <a:ext cx="6400800" cy="2133600"/>
          </a:xfrm>
        </p:spPr>
        <p:txBody>
          <a:bodyPr>
            <a:normAutofit/>
          </a:bodyPr>
          <a:lstStyle/>
          <a:p>
            <a:r>
              <a:rPr lang="en-US" dirty="0" smtClean="0"/>
              <a:t>Kathryn Sinniger</a:t>
            </a:r>
          </a:p>
          <a:p>
            <a:r>
              <a:rPr lang="en-US" dirty="0" smtClean="0"/>
              <a:t>Assistant General Counsel </a:t>
            </a:r>
          </a:p>
          <a:p>
            <a:r>
              <a:rPr lang="en-US" dirty="0" smtClean="0"/>
              <a:t>For Regulation and Enforcement</a:t>
            </a:r>
          </a:p>
          <a:p>
            <a:endParaRPr lang="en-US" dirty="0" smtClean="0"/>
          </a:p>
          <a:p>
            <a:r>
              <a:rPr lang="en-US" dirty="0" smtClean="0"/>
              <a:t>Office of the Federal Register </a:t>
            </a:r>
          </a:p>
          <a:p>
            <a:r>
              <a:rPr lang="en-US" dirty="0" smtClean="0"/>
              <a:t>Liaison Conference</a:t>
            </a:r>
          </a:p>
          <a:p>
            <a:r>
              <a:rPr lang="en-US" dirty="0" smtClean="0"/>
              <a:t>June 5, 2014</a:t>
            </a:r>
          </a:p>
        </p:txBody>
      </p:sp>
      <p:sp>
        <p:nvSpPr>
          <p:cNvPr id="2" name="Title 1"/>
          <p:cNvSpPr>
            <a:spLocks noGrp="1"/>
          </p:cNvSpPr>
          <p:nvPr>
            <p:ph type="ctrTitle"/>
          </p:nvPr>
        </p:nvSpPr>
        <p:spPr/>
        <p:txBody>
          <a:bodyPr>
            <a:normAutofit fontScale="90000"/>
          </a:bodyPr>
          <a:lstStyle/>
          <a:p>
            <a:r>
              <a:rPr lang="en-US" dirty="0" smtClean="0"/>
              <a:t>U.S. Department of Transportation’s Retrospective Review of Rulemaking</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Slide Number Placeholder 2"/>
          <p:cNvSpPr>
            <a:spLocks noGrp="1"/>
          </p:cNvSpPr>
          <p:nvPr>
            <p:ph type="sldNum" sz="quarter" idx="12"/>
          </p:nvPr>
        </p:nvSpPr>
        <p:spPr/>
        <p:txBody>
          <a:bodyPr/>
          <a:lstStyle/>
          <a:p>
            <a:fld id="{356AFC99-06B5-4290-B7B9-D5876CA4FA4D}" type="slidenum">
              <a:rPr lang="en-US" smtClean="0"/>
              <a:pPr/>
              <a:t>10</a:t>
            </a:fld>
            <a:endParaRPr lang="en-US"/>
          </a:p>
        </p:txBody>
      </p:sp>
      <p:sp>
        <p:nvSpPr>
          <p:cNvPr id="4" name="Content Placeholder 3"/>
          <p:cNvSpPr>
            <a:spLocks noGrp="1"/>
          </p:cNvSpPr>
          <p:nvPr>
            <p:ph sz="quarter" idx="1"/>
          </p:nvPr>
        </p:nvSpPr>
        <p:spPr/>
        <p:txBody>
          <a:bodyPr/>
          <a:lstStyle/>
          <a:p>
            <a:r>
              <a:rPr lang="en-US" dirty="0" smtClean="0"/>
              <a:t>Pro: Public meeting pre-registration</a:t>
            </a:r>
          </a:p>
          <a:p>
            <a:pPr lvl="1"/>
            <a:r>
              <a:rPr lang="en-US" dirty="0" smtClean="0"/>
              <a:t>Requiring attendees to indicate a desire to speak in advance allowed us to add structure and organization to the public meeting</a:t>
            </a:r>
          </a:p>
          <a:p>
            <a:r>
              <a:rPr lang="en-US" dirty="0" smtClean="0"/>
              <a:t>Con: </a:t>
            </a:r>
            <a:r>
              <a:rPr lang="en-US" dirty="0" err="1" smtClean="0"/>
              <a:t>IdeaScale</a:t>
            </a:r>
            <a:endParaRPr lang="en-US" dirty="0" smtClean="0"/>
          </a:p>
          <a:p>
            <a:pPr lvl="1"/>
            <a:r>
              <a:rPr lang="en-US" dirty="0" smtClean="0"/>
              <a:t>Comments received via website were less helpful</a:t>
            </a:r>
          </a:p>
          <a:p>
            <a:pPr lvl="1"/>
            <a:r>
              <a:rPr lang="en-US" dirty="0" smtClean="0"/>
              <a:t>Created duplicative comments</a:t>
            </a:r>
          </a:p>
          <a:p>
            <a:pPr lvl="1"/>
            <a:r>
              <a:rPr lang="en-US" dirty="0" smtClean="0"/>
              <a:t>Additional burden on DOT to manage website and transfer comments to official docket</a:t>
            </a:r>
            <a:endParaRPr lang="en-US" dirty="0"/>
          </a:p>
        </p:txBody>
      </p:sp>
    </p:spTree>
    <p:extLst>
      <p:ext uri="{BB962C8B-B14F-4D97-AF65-F5344CB8AC3E}">
        <p14:creationId xmlns:p14="http://schemas.microsoft.com/office/powerpoint/2010/main" xmlns="" val="31764521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p:txBody>
          <a:bodyPr/>
          <a:lstStyle/>
          <a:p>
            <a:endParaRPr lang="en-US"/>
          </a:p>
        </p:txBody>
      </p:sp>
      <p:sp>
        <p:nvSpPr>
          <p:cNvPr id="2" name="Title 1"/>
          <p:cNvSpPr>
            <a:spLocks noGrp="1"/>
          </p:cNvSpPr>
          <p:nvPr>
            <p:ph type="title"/>
          </p:nvPr>
        </p:nvSpPr>
        <p:spPr/>
        <p:txBody>
          <a:bodyPr/>
          <a:lstStyle/>
          <a:p>
            <a:r>
              <a:rPr lang="en-US" dirty="0"/>
              <a:t>Round Two?</a:t>
            </a:r>
          </a:p>
        </p:txBody>
      </p:sp>
      <p:sp>
        <p:nvSpPr>
          <p:cNvPr id="4" name="Slide Number Placeholder 3"/>
          <p:cNvSpPr>
            <a:spLocks noGrp="1"/>
          </p:cNvSpPr>
          <p:nvPr>
            <p:ph type="sldNum" sz="quarter" idx="12"/>
          </p:nvPr>
        </p:nvSpPr>
        <p:spPr/>
        <p:txBody>
          <a:bodyPr/>
          <a:lstStyle/>
          <a:p>
            <a:fld id="{356AFC99-06B5-4290-B7B9-D5876CA4FA4D}" type="slidenum">
              <a:rPr lang="en-US" smtClean="0"/>
              <a:pPr/>
              <a:t>11</a:t>
            </a:fld>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700" dirty="0" smtClean="0"/>
              <a:t>More Public Participation</a:t>
            </a:r>
            <a:endParaRPr lang="en-US" sz="2700" dirty="0"/>
          </a:p>
        </p:txBody>
      </p:sp>
      <p:sp>
        <p:nvSpPr>
          <p:cNvPr id="3" name="Slide Number Placeholder 2"/>
          <p:cNvSpPr>
            <a:spLocks noGrp="1"/>
          </p:cNvSpPr>
          <p:nvPr>
            <p:ph type="sldNum" sz="quarter" idx="12"/>
          </p:nvPr>
        </p:nvSpPr>
        <p:spPr/>
        <p:txBody>
          <a:bodyPr/>
          <a:lstStyle/>
          <a:p>
            <a:fld id="{356AFC99-06B5-4290-B7B9-D5876CA4FA4D}" type="slidenum">
              <a:rPr lang="en-US" smtClean="0"/>
              <a:pPr/>
              <a:t>12</a:t>
            </a:fld>
            <a:endParaRPr lang="en-US"/>
          </a:p>
        </p:txBody>
      </p:sp>
      <p:sp>
        <p:nvSpPr>
          <p:cNvPr id="4" name="Content Placeholder 3"/>
          <p:cNvSpPr>
            <a:spLocks noGrp="1"/>
          </p:cNvSpPr>
          <p:nvPr>
            <p:ph sz="quarter" idx="1"/>
          </p:nvPr>
        </p:nvSpPr>
        <p:spPr/>
        <p:txBody>
          <a:bodyPr>
            <a:normAutofit/>
          </a:bodyPr>
          <a:lstStyle/>
          <a:p>
            <a:r>
              <a:rPr lang="en-US" sz="3200" dirty="0" smtClean="0"/>
              <a:t>February 27 – DOT Notice and request for comments, “Next Phase of Regulatory Review of Existing DOT Regulations”</a:t>
            </a:r>
          </a:p>
          <a:p>
            <a:pPr lvl="1"/>
            <a:r>
              <a:rPr lang="en-US" dirty="0" smtClean="0"/>
              <a:t>Asked public’s input on the next steps for implementing E.O. 13563</a:t>
            </a:r>
          </a:p>
          <a:p>
            <a:pPr lvl="1"/>
            <a:r>
              <a:rPr lang="en-US" dirty="0" smtClean="0"/>
              <a:t>Suggested alternatives:</a:t>
            </a:r>
          </a:p>
          <a:p>
            <a:pPr lvl="2"/>
            <a:r>
              <a:rPr lang="en-US" dirty="0" smtClean="0"/>
              <a:t>Nominations of additional regulations for retrospective review</a:t>
            </a:r>
          </a:p>
          <a:p>
            <a:pPr lvl="2"/>
            <a:r>
              <a:rPr lang="en-US" dirty="0" smtClean="0"/>
              <a:t>Focus on already identified rules from 2011 final plan</a:t>
            </a:r>
          </a:p>
          <a:p>
            <a:pPr lvl="2"/>
            <a:r>
              <a:rPr lang="en-US" dirty="0" smtClean="0"/>
              <a:t>Focus on one or more specific DOT agency regulations or cross cutting issues</a:t>
            </a:r>
          </a:p>
          <a:p>
            <a:pPr lvl="2"/>
            <a:r>
              <a:rPr lang="en-US" dirty="0" smtClean="0"/>
              <a:t>Listening session tailored to specific options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Public Response</a:t>
            </a:r>
            <a:endParaRPr lang="en-US" dirty="0"/>
          </a:p>
        </p:txBody>
      </p:sp>
      <p:sp>
        <p:nvSpPr>
          <p:cNvPr id="3" name="Slide Number Placeholder 2"/>
          <p:cNvSpPr>
            <a:spLocks noGrp="1"/>
          </p:cNvSpPr>
          <p:nvPr>
            <p:ph type="sldNum" sz="quarter" idx="12"/>
          </p:nvPr>
        </p:nvSpPr>
        <p:spPr/>
        <p:txBody>
          <a:bodyPr/>
          <a:lstStyle/>
          <a:p>
            <a:fld id="{356AFC99-06B5-4290-B7B9-D5876CA4FA4D}" type="slidenum">
              <a:rPr lang="en-US" smtClean="0"/>
              <a:pPr/>
              <a:t>13</a:t>
            </a:fld>
            <a:endParaRPr lang="en-US"/>
          </a:p>
        </p:txBody>
      </p:sp>
      <p:sp>
        <p:nvSpPr>
          <p:cNvPr id="4" name="Content Placeholder 3"/>
          <p:cNvSpPr>
            <a:spLocks noGrp="1"/>
          </p:cNvSpPr>
          <p:nvPr>
            <p:ph sz="quarter" idx="1"/>
          </p:nvPr>
        </p:nvSpPr>
        <p:spPr/>
        <p:txBody>
          <a:bodyPr/>
          <a:lstStyle/>
          <a:p>
            <a:r>
              <a:rPr lang="en-US" dirty="0" smtClean="0"/>
              <a:t>32 commenters</a:t>
            </a:r>
          </a:p>
          <a:p>
            <a:pPr lvl="1"/>
            <a:r>
              <a:rPr lang="en-US" dirty="0" smtClean="0"/>
              <a:t>Additional regulations for retrospective review were identified</a:t>
            </a:r>
          </a:p>
          <a:p>
            <a:pPr lvl="1"/>
            <a:r>
              <a:rPr lang="en-US" dirty="0" smtClean="0"/>
              <a:t>Some support for focusing on rules already identified</a:t>
            </a:r>
          </a:p>
          <a:p>
            <a:pPr lvl="1"/>
            <a:r>
              <a:rPr lang="en-US" dirty="0" smtClean="0"/>
              <a:t>Some support for focusing on modal-specific or cross-cutting issues</a:t>
            </a:r>
          </a:p>
          <a:p>
            <a:pPr lvl="1"/>
            <a:r>
              <a:rPr lang="en-US" dirty="0" smtClean="0"/>
              <a:t>Support for listening sessions/public meetings/webinars</a:t>
            </a:r>
          </a:p>
          <a:p>
            <a:pPr lvl="1"/>
            <a:r>
              <a:rPr lang="en-US" dirty="0" smtClean="0"/>
              <a:t>Many supported all of the above</a:t>
            </a:r>
          </a:p>
          <a:p>
            <a:r>
              <a:rPr lang="en-US" dirty="0" smtClean="0"/>
              <a:t>Additional ideas</a:t>
            </a:r>
          </a:p>
          <a:p>
            <a:pPr lvl="1"/>
            <a:r>
              <a:rPr lang="en-US" dirty="0" smtClean="0"/>
              <a:t>Utilize existing Advisory Committees</a:t>
            </a:r>
          </a:p>
          <a:p>
            <a:pPr lvl="1"/>
            <a:r>
              <a:rPr lang="en-US" dirty="0" smtClean="0"/>
              <a:t>Consolidate all retrospective review lists to single list</a:t>
            </a:r>
          </a:p>
          <a:p>
            <a:pPr lvl="1"/>
            <a:r>
              <a:rPr lang="en-US" dirty="0" smtClean="0"/>
              <a:t>Prioritize retrospective review based on cost of rule</a:t>
            </a:r>
          </a:p>
          <a:p>
            <a:pPr lvl="1"/>
            <a:endParaRPr lang="en-US" dirty="0"/>
          </a:p>
        </p:txBody>
      </p:sp>
    </p:spTree>
    <p:extLst>
      <p:ext uri="{BB962C8B-B14F-4D97-AF65-F5344CB8AC3E}">
        <p14:creationId xmlns:p14="http://schemas.microsoft.com/office/powerpoint/2010/main" xmlns="" val="30021634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endParaRPr lang="en-US"/>
          </a:p>
        </p:txBody>
      </p:sp>
      <p:sp>
        <p:nvSpPr>
          <p:cNvPr id="3" name="Slide Number Placeholder 2"/>
          <p:cNvSpPr>
            <a:spLocks noGrp="1"/>
          </p:cNvSpPr>
          <p:nvPr>
            <p:ph type="sldNum" sz="quarter" idx="12"/>
          </p:nvPr>
        </p:nvSpPr>
        <p:spPr/>
        <p:txBody>
          <a:bodyPr/>
          <a:lstStyle/>
          <a:p>
            <a:fld id="{356AFC99-06B5-4290-B7B9-D5876CA4FA4D}" type="slidenum">
              <a:rPr lang="en-US" smtClean="0"/>
              <a:pPr/>
              <a:t>14</a:t>
            </a:fld>
            <a:endParaRPr lang="en-US"/>
          </a:p>
        </p:txBody>
      </p:sp>
      <p:sp>
        <p:nvSpPr>
          <p:cNvPr id="4" name="Title 3"/>
          <p:cNvSpPr>
            <a:spLocks noGrp="1"/>
          </p:cNvSpPr>
          <p:nvPr>
            <p:ph type="title"/>
          </p:nvPr>
        </p:nvSpPr>
        <p:spPr/>
        <p:txBody>
          <a:bodyPr/>
          <a:lstStyle/>
          <a:p>
            <a:r>
              <a:rPr lang="en-US" dirty="0" smtClean="0"/>
              <a:t>Culture of Retrospective Review</a:t>
            </a:r>
            <a:endParaRPr lang="en-US" dirty="0"/>
          </a:p>
        </p:txBody>
      </p:sp>
    </p:spTree>
    <p:extLst>
      <p:ext uri="{BB962C8B-B14F-4D97-AF65-F5344CB8AC3E}">
        <p14:creationId xmlns:p14="http://schemas.microsoft.com/office/powerpoint/2010/main" xmlns="" val="376677186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700" dirty="0" smtClean="0"/>
              <a:t>Working Retrospective Review into Every Project</a:t>
            </a:r>
            <a:endParaRPr lang="en-US" sz="2700" dirty="0"/>
          </a:p>
        </p:txBody>
      </p:sp>
      <p:sp>
        <p:nvSpPr>
          <p:cNvPr id="3" name="Slide Number Placeholder 2"/>
          <p:cNvSpPr>
            <a:spLocks noGrp="1"/>
          </p:cNvSpPr>
          <p:nvPr>
            <p:ph type="sldNum" sz="quarter" idx="12"/>
          </p:nvPr>
        </p:nvSpPr>
        <p:spPr/>
        <p:txBody>
          <a:bodyPr/>
          <a:lstStyle/>
          <a:p>
            <a:fld id="{356AFC99-06B5-4290-B7B9-D5876CA4FA4D}" type="slidenum">
              <a:rPr lang="en-US" smtClean="0">
                <a:solidFill>
                  <a:srgbClr val="8CADAE">
                    <a:shade val="75000"/>
                  </a:srgbClr>
                </a:solidFill>
              </a:rPr>
              <a:pPr/>
              <a:t>15</a:t>
            </a:fld>
            <a:endParaRPr lang="en-US">
              <a:solidFill>
                <a:srgbClr val="8CADAE">
                  <a:shade val="75000"/>
                </a:srgbClr>
              </a:solidFill>
            </a:endParaRPr>
          </a:p>
        </p:txBody>
      </p:sp>
      <p:sp>
        <p:nvSpPr>
          <p:cNvPr id="4" name="Content Placeholder 3"/>
          <p:cNvSpPr>
            <a:spLocks noGrp="1"/>
          </p:cNvSpPr>
          <p:nvPr>
            <p:ph sz="quarter" idx="1"/>
          </p:nvPr>
        </p:nvSpPr>
        <p:spPr/>
        <p:txBody>
          <a:bodyPr>
            <a:normAutofit/>
          </a:bodyPr>
          <a:lstStyle/>
          <a:p>
            <a:r>
              <a:rPr lang="en-US" sz="3200" dirty="0" smtClean="0"/>
              <a:t>Add economically significant rules into 10-year cycle as issued</a:t>
            </a:r>
          </a:p>
          <a:p>
            <a:r>
              <a:rPr lang="en-US" sz="3200" dirty="0" smtClean="0"/>
              <a:t>Define “success” when issuing final rules</a:t>
            </a:r>
          </a:p>
          <a:p>
            <a:r>
              <a:rPr lang="en-US" sz="3200" dirty="0" smtClean="0"/>
              <a:t>Recognize and emphasize retrospective nature in </a:t>
            </a:r>
            <a:r>
              <a:rPr lang="en-US" sz="3200" smtClean="0"/>
              <a:t>all projects</a:t>
            </a:r>
            <a:endParaRPr lang="en-US" sz="3200" dirty="0"/>
          </a:p>
        </p:txBody>
      </p:sp>
    </p:spTree>
    <p:extLst>
      <p:ext uri="{BB962C8B-B14F-4D97-AF65-F5344CB8AC3E}">
        <p14:creationId xmlns:p14="http://schemas.microsoft.com/office/powerpoint/2010/main" xmlns="" val="11380495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endParaRPr lang="en-US"/>
          </a:p>
        </p:txBody>
      </p:sp>
      <p:sp>
        <p:nvSpPr>
          <p:cNvPr id="3" name="Slide Number Placeholder 2"/>
          <p:cNvSpPr>
            <a:spLocks noGrp="1"/>
          </p:cNvSpPr>
          <p:nvPr>
            <p:ph type="sldNum" sz="quarter" idx="12"/>
          </p:nvPr>
        </p:nvSpPr>
        <p:spPr/>
        <p:txBody>
          <a:bodyPr/>
          <a:lstStyle/>
          <a:p>
            <a:fld id="{356AFC99-06B5-4290-B7B9-D5876CA4FA4D}" type="slidenum">
              <a:rPr lang="en-US" smtClean="0"/>
              <a:pPr/>
              <a:t>16</a:t>
            </a:fld>
            <a:endParaRPr lang="en-US"/>
          </a:p>
        </p:txBody>
      </p:sp>
      <p:sp>
        <p:nvSpPr>
          <p:cNvPr id="4" name="Title 3"/>
          <p:cNvSpPr>
            <a:spLocks noGrp="1"/>
          </p:cNvSpPr>
          <p:nvPr>
            <p:ph type="title"/>
          </p:nvPr>
        </p:nvSpPr>
        <p:spPr/>
        <p:txBody>
          <a:bodyPr/>
          <a:lstStyle/>
          <a:p>
            <a:r>
              <a:rPr lang="en-US" dirty="0" smtClean="0"/>
              <a:t>Questions?</a:t>
            </a:r>
            <a:endParaRPr lang="en-US" dirty="0"/>
          </a:p>
        </p:txBody>
      </p:sp>
    </p:spTree>
    <p:extLst>
      <p:ext uri="{BB962C8B-B14F-4D97-AF65-F5344CB8AC3E}">
        <p14:creationId xmlns:p14="http://schemas.microsoft.com/office/powerpoint/2010/main" xmlns="" val="32051227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will we cover?</a:t>
            </a:r>
            <a:endParaRPr lang="en-US" dirty="0"/>
          </a:p>
        </p:txBody>
      </p:sp>
      <p:sp>
        <p:nvSpPr>
          <p:cNvPr id="3" name="Slide Number Placeholder 2"/>
          <p:cNvSpPr>
            <a:spLocks noGrp="1"/>
          </p:cNvSpPr>
          <p:nvPr>
            <p:ph type="sldNum" sz="quarter" idx="12"/>
          </p:nvPr>
        </p:nvSpPr>
        <p:spPr/>
        <p:txBody>
          <a:bodyPr/>
          <a:lstStyle/>
          <a:p>
            <a:fld id="{356AFC99-06B5-4290-B7B9-D5876CA4FA4D}" type="slidenum">
              <a:rPr lang="en-US" smtClean="0"/>
              <a:pPr/>
              <a:t>2</a:t>
            </a:fld>
            <a:endParaRPr lang="en-US"/>
          </a:p>
        </p:txBody>
      </p:sp>
      <p:sp>
        <p:nvSpPr>
          <p:cNvPr id="4" name="Content Placeholder 3"/>
          <p:cNvSpPr>
            <a:spLocks noGrp="1"/>
          </p:cNvSpPr>
          <p:nvPr>
            <p:ph sz="quarter" idx="1"/>
          </p:nvPr>
        </p:nvSpPr>
        <p:spPr/>
        <p:txBody>
          <a:bodyPr/>
          <a:lstStyle/>
          <a:p>
            <a:r>
              <a:rPr lang="en-US" dirty="0" smtClean="0"/>
              <a:t>Why Retrospective Review? </a:t>
            </a:r>
          </a:p>
          <a:p>
            <a:r>
              <a:rPr lang="en-US" dirty="0" smtClean="0"/>
              <a:t>Process</a:t>
            </a:r>
          </a:p>
          <a:p>
            <a:r>
              <a:rPr lang="en-US" dirty="0" smtClean="0"/>
              <a:t>What Worked</a:t>
            </a:r>
            <a:r>
              <a:rPr lang="en-US" dirty="0"/>
              <a:t>?</a:t>
            </a:r>
            <a:r>
              <a:rPr lang="en-US" dirty="0" smtClean="0"/>
              <a:t>  What Didn’t Work?</a:t>
            </a:r>
          </a:p>
          <a:p>
            <a:r>
              <a:rPr lang="en-US" dirty="0" smtClean="0"/>
              <a:t>Round Two?</a:t>
            </a:r>
          </a:p>
          <a:p>
            <a:r>
              <a:rPr lang="en-US" dirty="0" smtClean="0"/>
              <a:t>Culture of Retrospective Review</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p:txBody>
          <a:bodyPr/>
          <a:lstStyle/>
          <a:p>
            <a:endParaRPr lang="en-US"/>
          </a:p>
        </p:txBody>
      </p:sp>
      <p:sp>
        <p:nvSpPr>
          <p:cNvPr id="2" name="Title 1"/>
          <p:cNvSpPr>
            <a:spLocks noGrp="1"/>
          </p:cNvSpPr>
          <p:nvPr>
            <p:ph type="title"/>
          </p:nvPr>
        </p:nvSpPr>
        <p:spPr/>
        <p:txBody>
          <a:bodyPr/>
          <a:lstStyle/>
          <a:p>
            <a:r>
              <a:rPr lang="en-US" dirty="0"/>
              <a:t>Why Retrospective Review?</a:t>
            </a:r>
          </a:p>
        </p:txBody>
      </p:sp>
      <p:sp>
        <p:nvSpPr>
          <p:cNvPr id="4" name="Slide Number Placeholder 3"/>
          <p:cNvSpPr>
            <a:spLocks noGrp="1"/>
          </p:cNvSpPr>
          <p:nvPr>
            <p:ph type="sldNum" sz="quarter" idx="12"/>
          </p:nvPr>
        </p:nvSpPr>
        <p:spPr/>
        <p:txBody>
          <a:bodyPr/>
          <a:lstStyle/>
          <a:p>
            <a:fld id="{356AFC99-06B5-4290-B7B9-D5876CA4FA4D}" type="slidenum">
              <a:rPr lang="en-US" smtClean="0"/>
              <a:pPr/>
              <a:t>3</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Regulatory Flexibility Act </a:t>
            </a:r>
            <a:endParaRPr lang="en-US" dirty="0"/>
          </a:p>
        </p:txBody>
      </p:sp>
      <p:sp>
        <p:nvSpPr>
          <p:cNvPr id="3" name="Content Placeholder 2"/>
          <p:cNvSpPr>
            <a:spLocks noGrp="1"/>
          </p:cNvSpPr>
          <p:nvPr>
            <p:ph sz="quarter" idx="1"/>
          </p:nvPr>
        </p:nvSpPr>
        <p:spPr/>
        <p:txBody>
          <a:bodyPr/>
          <a:lstStyle/>
          <a:p>
            <a:r>
              <a:rPr lang="en-US" dirty="0" smtClean="0"/>
              <a:t>Section 610 (5 U.S.C. 610)</a:t>
            </a:r>
          </a:p>
          <a:p>
            <a:pPr lvl="1"/>
            <a:r>
              <a:rPr lang="en-US" dirty="0" smtClean="0"/>
              <a:t>Requires that all federal </a:t>
            </a:r>
            <a:r>
              <a:rPr lang="en-US" dirty="0"/>
              <a:t>agencies review </a:t>
            </a:r>
            <a:r>
              <a:rPr lang="en-US" dirty="0" smtClean="0"/>
              <a:t>their </a:t>
            </a:r>
            <a:r>
              <a:rPr lang="en-US" dirty="0"/>
              <a:t>existing regulations over a period of ten years and revise those that are duplicative, excessively burdensome, or no longer necessary</a:t>
            </a:r>
            <a:r>
              <a:rPr lang="en-US" dirty="0" smtClean="0"/>
              <a:t>.</a:t>
            </a:r>
          </a:p>
          <a:p>
            <a:pPr lvl="1"/>
            <a:r>
              <a:rPr lang="en-US" dirty="0" smtClean="0"/>
              <a:t>Reviews must include those rules that have been published within the previous 10 years and that have a significant economic impact on a substantial number of small entities (SEISNOSE).</a:t>
            </a:r>
            <a:endParaRPr lang="en-US" dirty="0"/>
          </a:p>
          <a:p>
            <a:pPr lvl="1"/>
            <a:r>
              <a:rPr lang="en-US" dirty="0" smtClean="0"/>
              <a:t>At DOT, the last 10-year cycle began in 1998; results of reviews published each fall in Appendix D to the DOT Regulatory Plan and Agenda.</a:t>
            </a:r>
          </a:p>
          <a:p>
            <a:pPr lvl="2"/>
            <a:endParaRPr lang="en-US" dirty="0" smtClean="0"/>
          </a:p>
          <a:p>
            <a:pPr lvl="1"/>
            <a:endParaRPr lang="en-US" dirty="0" smtClean="0"/>
          </a:p>
          <a:p>
            <a:endParaRPr lang="en-US" dirty="0" smtClean="0"/>
          </a:p>
        </p:txBody>
      </p:sp>
      <p:sp>
        <p:nvSpPr>
          <p:cNvPr id="4" name="Slide Number Placeholder 3"/>
          <p:cNvSpPr>
            <a:spLocks noGrp="1"/>
          </p:cNvSpPr>
          <p:nvPr>
            <p:ph type="sldNum" sz="quarter" idx="12"/>
          </p:nvPr>
        </p:nvSpPr>
        <p:spPr/>
        <p:txBody>
          <a:bodyPr/>
          <a:lstStyle/>
          <a:p>
            <a:fld id="{356AFC99-06B5-4290-B7B9-D5876CA4FA4D}" type="slidenum">
              <a:rPr lang="en-US" smtClean="0"/>
              <a:pPr/>
              <a:t>4</a:t>
            </a:fld>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Executive Order 13563</a:t>
            </a:r>
            <a:endParaRPr lang="en-US" dirty="0"/>
          </a:p>
        </p:txBody>
      </p:sp>
      <p:sp>
        <p:nvSpPr>
          <p:cNvPr id="3" name="Content Placeholder 2"/>
          <p:cNvSpPr>
            <a:spLocks noGrp="1"/>
          </p:cNvSpPr>
          <p:nvPr>
            <p:ph sz="quarter" idx="1"/>
          </p:nvPr>
        </p:nvSpPr>
        <p:spPr>
          <a:xfrm>
            <a:off x="914400" y="1371600"/>
            <a:ext cx="7772400" cy="4572000"/>
          </a:xfrm>
        </p:spPr>
        <p:txBody>
          <a:bodyPr>
            <a:normAutofit/>
          </a:bodyPr>
          <a:lstStyle/>
          <a:p>
            <a:r>
              <a:rPr lang="en-US" dirty="0" smtClean="0"/>
              <a:t>Issued on January 18, 2011</a:t>
            </a:r>
          </a:p>
          <a:p>
            <a:pPr lvl="1"/>
            <a:r>
              <a:rPr lang="en-US" dirty="0" smtClean="0"/>
              <a:t>Within </a:t>
            </a:r>
            <a:r>
              <a:rPr lang="en-US" dirty="0"/>
              <a:t>120 days of the date of </a:t>
            </a:r>
            <a:r>
              <a:rPr lang="en-US" dirty="0" smtClean="0"/>
              <a:t>the </a:t>
            </a:r>
            <a:r>
              <a:rPr lang="en-US" dirty="0"/>
              <a:t>order, each agency </a:t>
            </a:r>
            <a:r>
              <a:rPr lang="en-US" dirty="0" smtClean="0"/>
              <a:t>required to </a:t>
            </a:r>
            <a:r>
              <a:rPr lang="en-US" dirty="0"/>
              <a:t>develop and submit to </a:t>
            </a:r>
            <a:r>
              <a:rPr lang="en-US" dirty="0" smtClean="0"/>
              <a:t>OIRA </a:t>
            </a:r>
            <a:r>
              <a:rPr lang="en-US" dirty="0"/>
              <a:t>a preliminary plan, </a:t>
            </a:r>
            <a:r>
              <a:rPr lang="en-US" dirty="0" smtClean="0"/>
              <a:t>outlining how the </a:t>
            </a:r>
            <a:r>
              <a:rPr lang="en-US" dirty="0"/>
              <a:t>agency will periodically review its existing significant regulations to determine whether any such regulations should be modified, streamlined, expanded, or repealed so as to make the agency’s regulatory program more effective or less burdensome in achieving the regulatory objectives</a:t>
            </a:r>
            <a:r>
              <a:rPr lang="en-US" dirty="0" smtClean="0"/>
              <a:t>.</a:t>
            </a:r>
          </a:p>
          <a:p>
            <a:r>
              <a:rPr lang="en-US" dirty="0" smtClean="0"/>
              <a:t>DOT Final Plan published in August 2011</a:t>
            </a:r>
          </a:p>
          <a:p>
            <a:pPr lvl="1"/>
            <a:endParaRPr lang="en-US" dirty="0" smtClean="0"/>
          </a:p>
        </p:txBody>
      </p:sp>
      <p:sp>
        <p:nvSpPr>
          <p:cNvPr id="4" name="Slide Number Placeholder 3"/>
          <p:cNvSpPr>
            <a:spLocks noGrp="1"/>
          </p:cNvSpPr>
          <p:nvPr>
            <p:ph type="sldNum" sz="quarter" idx="12"/>
          </p:nvPr>
        </p:nvSpPr>
        <p:spPr/>
        <p:txBody>
          <a:bodyPr/>
          <a:lstStyle/>
          <a:p>
            <a:fld id="{356AFC99-06B5-4290-B7B9-D5876CA4FA4D}" type="slidenum">
              <a:rPr lang="en-US" smtClean="0"/>
              <a:pPr/>
              <a:t>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DOT Plan for Implementation of E.O. 13563</a:t>
            </a:r>
            <a:endParaRPr lang="en-US" dirty="0"/>
          </a:p>
        </p:txBody>
      </p:sp>
      <p:sp>
        <p:nvSpPr>
          <p:cNvPr id="3" name="Slide Number Placeholder 2"/>
          <p:cNvSpPr>
            <a:spLocks noGrp="1"/>
          </p:cNvSpPr>
          <p:nvPr>
            <p:ph type="sldNum" sz="quarter" idx="12"/>
          </p:nvPr>
        </p:nvSpPr>
        <p:spPr/>
        <p:txBody>
          <a:bodyPr/>
          <a:lstStyle/>
          <a:p>
            <a:fld id="{356AFC99-06B5-4290-B7B9-D5876CA4FA4D}" type="slidenum">
              <a:rPr lang="en-US" smtClean="0"/>
              <a:pPr/>
              <a:t>6</a:t>
            </a:fld>
            <a:endParaRPr lang="en-US"/>
          </a:p>
        </p:txBody>
      </p:sp>
      <p:sp>
        <p:nvSpPr>
          <p:cNvPr id="4" name="Content Placeholder 3"/>
          <p:cNvSpPr>
            <a:spLocks noGrp="1"/>
          </p:cNvSpPr>
          <p:nvPr>
            <p:ph sz="quarter" idx="1"/>
          </p:nvPr>
        </p:nvSpPr>
        <p:spPr/>
        <p:txBody>
          <a:bodyPr>
            <a:normAutofit lnSpcReduction="10000"/>
          </a:bodyPr>
          <a:lstStyle/>
          <a:p>
            <a:r>
              <a:rPr lang="en-US" dirty="0" smtClean="0"/>
              <a:t>Commitment to merge the results of retrospective reviews conducted pursuant to E.O. 13563 with our 10-year review plan under RFA section 610.</a:t>
            </a:r>
          </a:p>
          <a:p>
            <a:pPr lvl="1"/>
            <a:r>
              <a:rPr lang="en-US" dirty="0" smtClean="0"/>
              <a:t>Provide public with a simpler resource</a:t>
            </a:r>
          </a:p>
          <a:p>
            <a:pPr lvl="1"/>
            <a:r>
              <a:rPr lang="en-US" dirty="0" smtClean="0"/>
              <a:t>Provide DOT leadership with effective tool for oversight</a:t>
            </a:r>
          </a:p>
          <a:p>
            <a:r>
              <a:rPr lang="en-US" dirty="0" smtClean="0"/>
              <a:t>Final Plan included list of 79 existing rules where action was already taken or proposed, which included significant savings of time and/or burden hours.</a:t>
            </a:r>
          </a:p>
          <a:p>
            <a:r>
              <a:rPr lang="en-US" dirty="0" smtClean="0"/>
              <a:t>Also identified 56 other rules for study</a:t>
            </a:r>
          </a:p>
          <a:p>
            <a:r>
              <a:rPr lang="en-US" dirty="0" smtClean="0"/>
              <a:t>Six updates to Plan have been issued; last in January </a:t>
            </a:r>
            <a:endParaRPr lang="en-US" dirty="0"/>
          </a:p>
        </p:txBody>
      </p:sp>
    </p:spTree>
    <p:extLst>
      <p:ext uri="{BB962C8B-B14F-4D97-AF65-F5344CB8AC3E}">
        <p14:creationId xmlns:p14="http://schemas.microsoft.com/office/powerpoint/2010/main" xmlns="" val="19139493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endParaRPr lang="en-US"/>
          </a:p>
        </p:txBody>
      </p:sp>
      <p:sp>
        <p:nvSpPr>
          <p:cNvPr id="3" name="Slide Number Placeholder 2"/>
          <p:cNvSpPr>
            <a:spLocks noGrp="1"/>
          </p:cNvSpPr>
          <p:nvPr>
            <p:ph type="sldNum" sz="quarter" idx="12"/>
          </p:nvPr>
        </p:nvSpPr>
        <p:spPr/>
        <p:txBody>
          <a:bodyPr/>
          <a:lstStyle/>
          <a:p>
            <a:fld id="{356AFC99-06B5-4290-B7B9-D5876CA4FA4D}" type="slidenum">
              <a:rPr lang="en-US" smtClean="0"/>
              <a:pPr/>
              <a:t>7</a:t>
            </a:fld>
            <a:endParaRPr lang="en-US"/>
          </a:p>
        </p:txBody>
      </p:sp>
      <p:sp>
        <p:nvSpPr>
          <p:cNvPr id="4" name="Title 3"/>
          <p:cNvSpPr>
            <a:spLocks noGrp="1"/>
          </p:cNvSpPr>
          <p:nvPr>
            <p:ph type="title"/>
          </p:nvPr>
        </p:nvSpPr>
        <p:spPr/>
        <p:txBody>
          <a:bodyPr/>
          <a:lstStyle/>
          <a:p>
            <a:r>
              <a:rPr lang="en-US" dirty="0"/>
              <a:t>Process</a:t>
            </a:r>
            <a:br>
              <a:rPr lang="en-US" dirty="0"/>
            </a:b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Public Participation</a:t>
            </a:r>
            <a:endParaRPr lang="en-US" dirty="0"/>
          </a:p>
        </p:txBody>
      </p:sp>
      <p:sp>
        <p:nvSpPr>
          <p:cNvPr id="3" name="Slide Number Placeholder 2"/>
          <p:cNvSpPr>
            <a:spLocks noGrp="1"/>
          </p:cNvSpPr>
          <p:nvPr>
            <p:ph type="sldNum" sz="quarter" idx="12"/>
          </p:nvPr>
        </p:nvSpPr>
        <p:spPr/>
        <p:txBody>
          <a:bodyPr/>
          <a:lstStyle/>
          <a:p>
            <a:fld id="{356AFC99-06B5-4290-B7B9-D5876CA4FA4D}" type="slidenum">
              <a:rPr lang="en-US" smtClean="0"/>
              <a:pPr/>
              <a:t>8</a:t>
            </a:fld>
            <a:endParaRPr lang="en-US"/>
          </a:p>
        </p:txBody>
      </p:sp>
      <p:sp>
        <p:nvSpPr>
          <p:cNvPr id="4" name="Content Placeholder 3"/>
          <p:cNvSpPr>
            <a:spLocks noGrp="1"/>
          </p:cNvSpPr>
          <p:nvPr>
            <p:ph sz="quarter" idx="1"/>
          </p:nvPr>
        </p:nvSpPr>
        <p:spPr/>
        <p:txBody>
          <a:bodyPr>
            <a:normAutofit fontScale="85000" lnSpcReduction="20000"/>
          </a:bodyPr>
          <a:lstStyle/>
          <a:p>
            <a:r>
              <a:rPr lang="en-US" dirty="0" smtClean="0"/>
              <a:t>Notice requesting comments on Feb. 16, 2011</a:t>
            </a:r>
          </a:p>
          <a:p>
            <a:pPr lvl="1"/>
            <a:r>
              <a:rPr lang="en-US" dirty="0" smtClean="0"/>
              <a:t>Sought comments on a plan and identification of specific rules that should be reviewed because they are outmoded, ineffective, insufficient, or excessively burdensome.</a:t>
            </a:r>
          </a:p>
          <a:p>
            <a:pPr lvl="1"/>
            <a:r>
              <a:rPr lang="en-US" dirty="0" smtClean="0"/>
              <a:t>Announced Public Meeting.</a:t>
            </a:r>
          </a:p>
          <a:p>
            <a:r>
              <a:rPr lang="en-US" dirty="0" smtClean="0"/>
              <a:t>Public Meeting on March 14, 2011</a:t>
            </a:r>
          </a:p>
          <a:p>
            <a:r>
              <a:rPr lang="en-US" dirty="0" smtClean="0"/>
              <a:t>Used </a:t>
            </a:r>
            <a:r>
              <a:rPr lang="en-US" dirty="0" err="1" smtClean="0"/>
              <a:t>IdeaScale</a:t>
            </a:r>
            <a:r>
              <a:rPr lang="en-US" dirty="0" smtClean="0"/>
              <a:t> website</a:t>
            </a:r>
          </a:p>
          <a:p>
            <a:pPr lvl="1"/>
            <a:r>
              <a:rPr lang="en-US" dirty="0" smtClean="0"/>
              <a:t>Gave public an alternate means to provide us with feedback in less formal manner.</a:t>
            </a:r>
          </a:p>
          <a:p>
            <a:r>
              <a:rPr lang="en-US" dirty="0" smtClean="0"/>
              <a:t>Additional outreach: press alerts; emails to broad range of interest groups; blog &amp; website postings</a:t>
            </a:r>
          </a:p>
          <a:p>
            <a:r>
              <a:rPr lang="en-US" dirty="0" smtClean="0"/>
              <a:t>Preliminary Plan posted on June 3, 2011</a:t>
            </a:r>
          </a:p>
          <a:p>
            <a:pPr lvl="1"/>
            <a:r>
              <a:rPr lang="en-US" dirty="0" smtClean="0"/>
              <a:t>30 day comment period</a:t>
            </a:r>
          </a:p>
          <a:p>
            <a:r>
              <a:rPr lang="en-US" dirty="0" smtClean="0"/>
              <a:t>Final Plan August 2011; six updates since that time</a:t>
            </a:r>
          </a:p>
          <a:p>
            <a:pPr lvl="1"/>
            <a:r>
              <a:rPr lang="en-US" dirty="0" smtClean="0"/>
              <a:t>Additional rules added with each update	</a:t>
            </a:r>
            <a:endParaRPr lang="en-US" dirty="0"/>
          </a:p>
        </p:txBody>
      </p:sp>
    </p:spTree>
    <p:extLst>
      <p:ext uri="{BB962C8B-B14F-4D97-AF65-F5344CB8AC3E}">
        <p14:creationId xmlns:p14="http://schemas.microsoft.com/office/powerpoint/2010/main" xmlns="" val="30643308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p:txBody>
          <a:bodyPr/>
          <a:lstStyle/>
          <a:p>
            <a:endParaRPr lang="en-US"/>
          </a:p>
        </p:txBody>
      </p:sp>
      <p:sp>
        <p:nvSpPr>
          <p:cNvPr id="2" name="Title 1"/>
          <p:cNvSpPr>
            <a:spLocks noGrp="1"/>
          </p:cNvSpPr>
          <p:nvPr>
            <p:ph type="title"/>
          </p:nvPr>
        </p:nvSpPr>
        <p:spPr/>
        <p:txBody>
          <a:bodyPr/>
          <a:lstStyle/>
          <a:p>
            <a:r>
              <a:rPr lang="en-US" dirty="0"/>
              <a:t>What </a:t>
            </a:r>
            <a:r>
              <a:rPr lang="en-US" dirty="0" smtClean="0"/>
              <a:t>Worked?</a:t>
            </a:r>
            <a:br>
              <a:rPr lang="en-US" dirty="0" smtClean="0"/>
            </a:br>
            <a:r>
              <a:rPr lang="en-US" dirty="0" smtClean="0"/>
              <a:t>What Didn’t Work</a:t>
            </a:r>
            <a:r>
              <a:rPr lang="en-US" dirty="0"/>
              <a:t>?</a:t>
            </a:r>
          </a:p>
        </p:txBody>
      </p:sp>
      <p:sp>
        <p:nvSpPr>
          <p:cNvPr id="4" name="Slide Number Placeholder 3"/>
          <p:cNvSpPr>
            <a:spLocks noGrp="1"/>
          </p:cNvSpPr>
          <p:nvPr>
            <p:ph type="sldNum" sz="quarter" idx="12"/>
          </p:nvPr>
        </p:nvSpPr>
        <p:spPr/>
        <p:txBody>
          <a:bodyPr/>
          <a:lstStyle/>
          <a:p>
            <a:fld id="{356AFC99-06B5-4290-B7B9-D5876CA4FA4D}" type="slidenum">
              <a:rPr lang="en-US" smtClean="0"/>
              <a:pPr/>
              <a:t>9</a:t>
            </a:fld>
            <a:endParaRPr lang="en-US"/>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1276</TotalTime>
  <Words>691</Words>
  <Application>Microsoft Office PowerPoint</Application>
  <PresentationFormat>On-screen Show (4:3)</PresentationFormat>
  <Paragraphs>93</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Civic</vt:lpstr>
      <vt:lpstr>U.S. Department of Transportation’s Retrospective Review of Rulemaking</vt:lpstr>
      <vt:lpstr>What will we cover?</vt:lpstr>
      <vt:lpstr>Why Retrospective Review?</vt:lpstr>
      <vt:lpstr>Regulatory Flexibility Act </vt:lpstr>
      <vt:lpstr>Executive Order 13563</vt:lpstr>
      <vt:lpstr>DOT Plan for Implementation of E.O. 13563</vt:lpstr>
      <vt:lpstr>Process </vt:lpstr>
      <vt:lpstr>Public Participation</vt:lpstr>
      <vt:lpstr>What Worked? What Didn’t Work?</vt:lpstr>
      <vt:lpstr>Slide 10</vt:lpstr>
      <vt:lpstr>Round Two?</vt:lpstr>
      <vt:lpstr>More Public Participation</vt:lpstr>
      <vt:lpstr>Public Response</vt:lpstr>
      <vt:lpstr>Culture of Retrospective Review</vt:lpstr>
      <vt:lpstr>Working Retrospective Review into Every Project</vt:lpstr>
      <vt:lpstr>Questions?</vt:lpstr>
    </vt:vector>
  </TitlesOfParts>
  <Company>DOT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Rulemaking</dc:title>
  <dc:creator>neil.eisner</dc:creator>
  <cp:lastModifiedBy>ABunk</cp:lastModifiedBy>
  <cp:revision>127</cp:revision>
  <cp:lastPrinted>2013-09-19T16:03:38Z</cp:lastPrinted>
  <dcterms:created xsi:type="dcterms:W3CDTF">2011-09-08T23:29:35Z</dcterms:created>
  <dcterms:modified xsi:type="dcterms:W3CDTF">2014-06-04T19:34:48Z</dcterms:modified>
</cp:coreProperties>
</file>