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74" r:id="rId3"/>
    <p:sldId id="258" r:id="rId4"/>
    <p:sldId id="282" r:id="rId5"/>
    <p:sldId id="277" r:id="rId6"/>
    <p:sldId id="279" r:id="rId7"/>
    <p:sldId id="283" r:id="rId8"/>
    <p:sldId id="284" r:id="rId9"/>
    <p:sldId id="270" r:id="rId10"/>
    <p:sldId id="280" r:id="rId11"/>
    <p:sldId id="285" r:id="rId12"/>
    <p:sldId id="286" r:id="rId13"/>
  </p:sldIdLst>
  <p:sldSz cx="9144000" cy="6858000" type="screen4x3"/>
  <p:notesSz cx="7008813" cy="9294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75404" autoAdjust="0"/>
  </p:normalViewPr>
  <p:slideViewPr>
    <p:cSldViewPr>
      <p:cViewPr varScale="1">
        <p:scale>
          <a:sx n="82" d="100"/>
          <a:sy n="82" d="100"/>
        </p:scale>
        <p:origin x="-948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37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38675" cy="34766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2387" cy="417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68750" y="0"/>
            <a:ext cx="30337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829675"/>
            <a:ext cx="3033713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320" tIns="47160" rIns="94320" bIns="47160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03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4913" y="698500"/>
            <a:ext cx="4645025" cy="3484563"/>
          </a:xfrm>
          <a:ln/>
        </p:spPr>
      </p:sp>
    </p:spTree>
    <p:extLst>
      <p:ext uri="{BB962C8B-B14F-4D97-AF65-F5344CB8AC3E}">
        <p14:creationId xmlns:p14="http://schemas.microsoft.com/office/powerpoint/2010/main" xmlns="" val="1050160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Timeframes: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Comment Analysis tools</a:t>
            </a:r>
            <a:r>
              <a:rPr lang="en-US" baseline="0" dirty="0" smtClean="0"/>
              <a:t> – late 2014/2015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Initial pilot on comment categorization functionality done with HHS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Regulations.gov comment form interface with Federalregister.gov – June 2014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42197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to the Office of Federal Register for inviting us to this conference.  We look forward to continued collaboration between the two organizations.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any of the Federal Register liaisons attending this conference want to learn more about the program or how to be more involved in FDMS, please contact us directly!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342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184275" y="696913"/>
            <a:ext cx="46482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2"/>
          <p:cNvSpPr>
            <a:spLocks noGrp="1" noChangeArrowheads="1"/>
          </p:cNvSpPr>
          <p:nvPr>
            <p:ph type="body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Introduction</a:t>
            </a:r>
            <a:r>
              <a:rPr lang="en-US" b="0" baseline="0" dirty="0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0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Federal</a:t>
            </a: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Agencies have a similar regulatory process (notice and comment); however, the actual rule publication process within a federal agency can vary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Some agencies have centralized processes, some have distributed</a:t>
            </a:r>
          </a:p>
          <a:p>
            <a:pPr marL="0" indent="0">
              <a:spcBef>
                <a:spcPts val="450"/>
              </a:spcBef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pPr marL="0" indent="0">
              <a:spcBef>
                <a:spcPts val="450"/>
              </a:spcBef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Question to ask: 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Are there FR liaison officers who are also involved in/use FDMS and to what extent?</a:t>
            </a:r>
          </a:p>
          <a:p>
            <a:pPr marL="0" indent="0">
              <a:spcBef>
                <a:spcPts val="450"/>
              </a:spcBef>
              <a:buFont typeface="Arial" panose="020B0604020202020204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404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FDMS</a:t>
            </a:r>
            <a:r>
              <a:rPr lang="en-US" sz="1200" b="1" kern="1200" baseline="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receives documents published from the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Office of the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Federal Register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dirty="0" smtClean="0"/>
              <a:t>via the “FR Feed”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Each day Federal Register publishes</a:t>
            </a:r>
            <a:r>
              <a:rPr lang="en-US" baseline="0" dirty="0" smtClean="0"/>
              <a:t> </a:t>
            </a:r>
            <a:r>
              <a:rPr lang="en-US" dirty="0" smtClean="0"/>
              <a:t>rulemakings and notices.</a:t>
            </a:r>
            <a:r>
              <a:rPr lang="en-US" baseline="0" dirty="0" smtClean="0"/>
              <a:t>  These are </a:t>
            </a:r>
            <a:r>
              <a:rPr lang="en-US" dirty="0" smtClean="0"/>
              <a:t>fed into FDMS using </a:t>
            </a:r>
            <a:r>
              <a:rPr lang="en-US" dirty="0" err="1" smtClean="0"/>
              <a:t>FDSys</a:t>
            </a:r>
            <a:r>
              <a:rPr lang="en-US" dirty="0" smtClean="0"/>
              <a:t> (Federal Digital</a:t>
            </a:r>
            <a:r>
              <a:rPr lang="en-US" baseline="0" dirty="0" smtClean="0"/>
              <a:t> System, operated by GPO)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Public can view Federal Registers immediately, and start submitting comments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Agencies move the Federal Registers to the appropriate docket and can start reviewing comments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NOTE:  Dockets can be created in FDMS.gov prior to rule publication, so agencies can include the FDMS Docket ID number in the Federal Register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336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5325"/>
            <a:ext cx="4645025" cy="3484563"/>
          </a:xfrm>
          <a:ln/>
        </p:spPr>
      </p:sp>
      <p:sp>
        <p:nvSpPr>
          <p:cNvPr id="146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413" y="4415671"/>
            <a:ext cx="5135987" cy="4183936"/>
          </a:xfrm>
          <a:noFill/>
          <a:ln w="9525"/>
        </p:spPr>
        <p:txBody>
          <a:bodyPr/>
          <a:lstStyle/>
          <a:p>
            <a:pPr marL="457200" indent="-457200" eaLnBrk="0" hangingPunc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990000"/>
              </a:buClr>
              <a:buSzPct val="90000"/>
              <a:buFont typeface="Wingdings" pitchFamily="2" charset="2"/>
              <a:buChar char="u"/>
            </a:pPr>
            <a:r>
              <a:rPr lang="en-US" sz="180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Accommodates rulemaking and non-rulemaking actions</a:t>
            </a:r>
          </a:p>
          <a:p>
            <a:pPr marL="1257300" lvl="2" indent="-228600" eaLnBrk="0" hangingPunc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Tx/>
              <a:buChar char="•"/>
            </a:pPr>
            <a:r>
              <a:rPr lang="en-US" sz="1400" b="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Rules, proposed rules</a:t>
            </a:r>
          </a:p>
          <a:p>
            <a:pPr marL="1257300" lvl="2" indent="-228600" eaLnBrk="0" hangingPunc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Tx/>
              <a:buChar char="•"/>
            </a:pPr>
            <a:r>
              <a:rPr lang="en-US" sz="1400" b="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Notices</a:t>
            </a:r>
          </a:p>
          <a:p>
            <a:pPr marL="1257300" lvl="2" indent="-228600" eaLnBrk="0" hangingPunc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Tx/>
              <a:buChar char="•"/>
            </a:pPr>
            <a:r>
              <a:rPr lang="en-US" sz="1400" b="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Supporting and background materials</a:t>
            </a:r>
          </a:p>
          <a:p>
            <a:pPr marL="1257300" lvl="2" indent="-228600" eaLnBrk="0" hangingPunc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Tx/>
              <a:buChar char="•"/>
            </a:pPr>
            <a:r>
              <a:rPr lang="en-US" sz="1400" b="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Public comments and submissions</a:t>
            </a:r>
          </a:p>
          <a:p>
            <a:pPr marL="1257300" lvl="2" indent="-228600" eaLnBrk="0" hangingPunc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  <a:buFontTx/>
              <a:buChar char="•"/>
            </a:pPr>
            <a:r>
              <a:rPr lang="en-US" sz="1400" b="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Other documents</a:t>
            </a:r>
          </a:p>
          <a:p>
            <a:pPr marL="342900" indent="-22860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Clr>
                <a:srgbClr val="000066"/>
              </a:buClr>
            </a:pPr>
            <a:r>
              <a:rPr lang="en-US" sz="1600" b="0" kern="1200" dirty="0" smtClean="0">
                <a:solidFill>
                  <a:srgbClr val="0B226B"/>
                </a:solidFill>
                <a:latin typeface="Times New Roman" pitchFamily="16" charset="0"/>
                <a:ea typeface="+mn-ea"/>
                <a:cs typeface="+mn-cs"/>
              </a:rPr>
              <a:t>Agencies administer different programs, comply with different statutes, and have different policies for making information available on Regulations.gov</a:t>
            </a:r>
          </a:p>
          <a:p>
            <a:endParaRPr lang="en-US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95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There is no additional cost to implement the FDMS Records functionality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Long term costs are decreased by migrating to an electronic tracking system and eliminating paper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sz="1600" b="0" dirty="0" smtClean="0"/>
              <a:t>The FDMS Records Module allows agencies to comply with government-wide record keeping policies: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Controlled access to secure documents.  Access to Copyrighted, CBI, or PII information by specified users. Security and access controls are built in to FDMS RM via assigned roles and responsibilities.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Consistent policies and business rules. FDMS provides lifecycle management of all records in one system.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Easily locatable records for FOIA and Discovery requests.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Reduced risk of accidental destruction of documents.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Current records agencies: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ATBCB (Access Board)               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CNCS             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CPSC                       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EIB              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EPA              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FHWA                        </a:t>
            </a:r>
          </a:p>
          <a:p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NARA              </a:t>
            </a:r>
          </a:p>
          <a:p>
            <a:r>
              <a:rPr lang="en-US" sz="1200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DOI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           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332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62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 Comment Deduplication engine allows Federal agency users to review comments faster and easier by: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Quickly identify mass mail campaigns and duplicate submissions from individuals and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Detect the similarities and differences among comments within each campaign</a:t>
            </a:r>
          </a:p>
          <a:p>
            <a:endParaRPr lang="en-US" dirty="0" smtClean="0"/>
          </a:p>
          <a:p>
            <a:r>
              <a:rPr lang="en-US" sz="1200" b="1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How the comment deduplication engine works: </a:t>
            </a:r>
          </a:p>
          <a:p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FDMS Beta uses a leading text analytics software technology (Content Analyst Analytical Tool, CAAT) that applies statistical capabilities to detect duplicate and near duplicate documents and text.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 deduplication engine can run on comments received via Regulations.gov on any Federal Register document (rule, proposed rule, notice) and comments manually uploaded into FDMS.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 deduplication engine evaluates web form comment text and the text contained in the first attachment of the comment (if available).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The engine selects a baseline document (defined as a pivot document) and matches comments that are at least 70% similar (default setting) to the base comment (the matches are defined as ‘near duplicate’ documents). The pivot document and associated near duplicates form a set of comments commonly referred to a “mass-mail campaign.”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Each set of comments is organized in a “Duplicates Tree” view with folders containing each set of comments. An assigned FDMS user can open each folder and click through to view the text of each near duplicate comment.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All unique documents (those comments that are not within 70% similar to any other comments) are individually listed in the document tree in the “</a:t>
            </a:r>
            <a:r>
              <a:rPr lang="en-US" sz="1200" b="0" i="0" u="none" strike="noStrike" kern="1200" baseline="0" dirty="0" err="1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Uniques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rPr>
              <a:t>” folder. </a:t>
            </a:r>
          </a:p>
          <a:p>
            <a:endParaRPr lang="en-US" sz="1200" b="0" i="0" u="none" strike="noStrike" kern="1200" baseline="0" dirty="0" smtClean="0">
              <a:solidFill>
                <a:srgbClr val="000000"/>
              </a:solidFill>
              <a:latin typeface="Times New Roman" pitchFamily="16" charset="0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3247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16425"/>
            <a:ext cx="5135563" cy="4181475"/>
          </a:xfrm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Public portal – to official federal rulemaking dockets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itchFamily="18" charset="0"/>
              </a:rPr>
              <a:t>Users include</a:t>
            </a:r>
            <a:r>
              <a:rPr lang="en-US" baseline="0" dirty="0" smtClean="0">
                <a:latin typeface="Times New Roman" pitchFamily="18" charset="0"/>
              </a:rPr>
              <a:t> general public, organizations, industry and regulated community, and government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latin typeface="Times New Roman" pitchFamily="18" charset="0"/>
              </a:rPr>
              <a:t>Access to rulemaking information (and submit comments)</a:t>
            </a:r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929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 Regulations.gov also uses FederalRegister.gov</a:t>
            </a:r>
            <a:r>
              <a:rPr lang="en-US" baseline="0" dirty="0" smtClean="0"/>
              <a:t> API for its Federal Register document text and images on the document details pages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22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8364-D2FB-433E-84F0-19FFE4CD0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0D753-7BD8-427F-90F8-482325B5B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7938"/>
            <a:ext cx="2036763" cy="637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7938"/>
            <a:ext cx="5957887" cy="637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73601-6A36-409D-8416-888B5027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7938"/>
            <a:ext cx="8147050" cy="92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2763" y="1123950"/>
            <a:ext cx="3851275" cy="525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438" y="1123950"/>
            <a:ext cx="3851275" cy="525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D66A-FDEA-4E04-B198-B96D7A3B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7938"/>
            <a:ext cx="8147050" cy="92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2763" y="1123950"/>
            <a:ext cx="7854950" cy="5259388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01496-CA9C-4A0E-93C5-7E85A5991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7938"/>
            <a:ext cx="8147050" cy="925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DC610-525E-4474-BEC6-009CA20F5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111750"/>
            <a:ext cx="7764463" cy="6223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172200"/>
            <a:ext cx="2887663" cy="449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172200"/>
            <a:ext cx="1897063" cy="4492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19FC1-3881-44C6-BDD3-F5616348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xfrm>
            <a:off x="4175125" y="6408738"/>
            <a:ext cx="265113" cy="44926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3892-0BF2-4151-93F4-DE577EB44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6408738"/>
            <a:ext cx="1981372" cy="371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53B04-5990-4E3F-B1B9-84BD69DE4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1123950"/>
            <a:ext cx="3851275" cy="525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6438" y="1123950"/>
            <a:ext cx="3851275" cy="525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7945-0732-4652-A12C-54D30490B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72C21-9076-4AE5-BB4A-6835B8771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37CD-054D-451B-879B-DB149637F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F251-CE23-4F62-A720-7D459C215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2743-E592-45AB-802B-C3CCE9A68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37CB-7888-4272-9864-B1D30103C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0B226B"/>
          </a:solidFill>
          <a:ln w="12600">
            <a:solidFill>
              <a:srgbClr val="0B226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>
              <a:latin typeface="Times New Roman" pitchFamily="16" charset="0"/>
              <a:ea typeface="+mn-ea"/>
              <a:cs typeface="Arial Unicode MS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7938"/>
            <a:ext cx="8147050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1123950"/>
            <a:ext cx="7854950" cy="525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763000" y="6427788"/>
            <a:ext cx="265113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97F4F3-2B63-458E-8BC5-72DF2A844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 descr="fdms_final logo without tag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72143" y="6400800"/>
            <a:ext cx="1251857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+mj-lt"/>
          <a:ea typeface="Arial Unicode MS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457200" indent="-4572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90000"/>
        </a:buClr>
        <a:buSzPct val="90000"/>
        <a:buFont typeface="Wingdings" pitchFamily="2" charset="2"/>
        <a:buChar char=""/>
        <a:defRPr sz="1600" b="1">
          <a:solidFill>
            <a:srgbClr val="0B226B"/>
          </a:solidFill>
          <a:latin typeface="+mn-lt"/>
          <a:ea typeface="Arial Unicode MS" pitchFamily="34" charset="-128"/>
          <a:cs typeface="+mn-cs"/>
        </a:defRPr>
      </a:lvl1pPr>
      <a:lvl2pPr marL="914400" indent="-3429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pitchFamily="34" charset="0"/>
        <a:buChar char="–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2pPr>
      <a:lvl3pPr marL="1249363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66"/>
        </a:buClr>
        <a:buSzPct val="100000"/>
        <a:buFont typeface="Arial" pitchFamily="34" charset="0"/>
        <a:buChar char="•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pitchFamily="34" charset="0"/>
        <a:buChar char="–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pitchFamily="34" charset="0"/>
        <a:buChar char="•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34"/>
          <p:cNvSpPr>
            <a:spLocks noChangeShapeType="1"/>
          </p:cNvSpPr>
          <p:nvPr userDrawn="1"/>
        </p:nvSpPr>
        <p:spPr bwMode="auto">
          <a:xfrm>
            <a:off x="1609725" y="1524000"/>
            <a:ext cx="1588" cy="3211513"/>
          </a:xfrm>
          <a:prstGeom prst="line">
            <a:avLst/>
          </a:prstGeom>
          <a:noFill/>
          <a:ln w="101600">
            <a:solidFill>
              <a:srgbClr val="0B1F6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Char char="–"/>
              <a:defRPr/>
            </a:pPr>
            <a:endParaRPr lang="en-US"/>
          </a:p>
        </p:txBody>
      </p:sp>
      <p:pic>
        <p:nvPicPr>
          <p:cNvPr id="14" name="Picture 3" descr="erulemaking_final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1488" y="1546225"/>
            <a:ext cx="2667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dms_final logo without tag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20000" y="6324600"/>
            <a:ext cx="1228344" cy="373844"/>
          </a:xfrm>
          <a:prstGeom prst="rect">
            <a:avLst/>
          </a:prstGeom>
        </p:spPr>
      </p:pic>
      <p:pic>
        <p:nvPicPr>
          <p:cNvPr id="7" name="Picture 6" descr="regulations_final logo without ta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304800" y="6324600"/>
            <a:ext cx="1981200" cy="3757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5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+mj-lt"/>
          <a:ea typeface="Arial Unicode MS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pitchFamily="34" charset="0"/>
        <a:defRPr sz="2800" b="1">
          <a:solidFill>
            <a:srgbClr val="FFFFFF"/>
          </a:solidFill>
          <a:latin typeface="Arial" charset="0"/>
          <a:ea typeface="Arial Unicode MS" pitchFamily="34" charset="-128"/>
          <a:cs typeface="Arial Unicode M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FFFFFF"/>
        </a:buClr>
        <a:buSzPct val="100000"/>
        <a:buFont typeface="Arial" charset="0"/>
        <a:defRPr sz="2800" b="1">
          <a:solidFill>
            <a:srgbClr val="FFFFFF"/>
          </a:solidFill>
          <a:latin typeface="Arial" charset="0"/>
          <a:cs typeface="Arial Unicode MS" charset="0"/>
        </a:defRPr>
      </a:lvl9pPr>
    </p:titleStyle>
    <p:bodyStyle>
      <a:lvl1pPr marL="457200" indent="-4572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90000"/>
        </a:buClr>
        <a:buSzPct val="90000"/>
        <a:buFont typeface="Wingdings" pitchFamily="2" charset="2"/>
        <a:buChar char=""/>
        <a:defRPr sz="1600" b="1">
          <a:solidFill>
            <a:srgbClr val="0B226B"/>
          </a:solidFill>
          <a:latin typeface="+mn-lt"/>
          <a:ea typeface="Arial Unicode MS" pitchFamily="34" charset="-128"/>
          <a:cs typeface="+mn-cs"/>
        </a:defRPr>
      </a:lvl1pPr>
      <a:lvl2pPr marL="914400" indent="-3429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pitchFamily="34" charset="0"/>
        <a:buChar char="–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2pPr>
      <a:lvl3pPr marL="1249363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66"/>
        </a:buClr>
        <a:buSzPct val="100000"/>
        <a:buFont typeface="Arial" pitchFamily="34" charset="0"/>
        <a:buChar char="•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pitchFamily="34" charset="0"/>
        <a:buChar char="–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pitchFamily="34" charset="0"/>
        <a:buChar char="•"/>
        <a:defRPr sz="1600">
          <a:solidFill>
            <a:srgbClr val="0B226B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B226B"/>
        </a:buClr>
        <a:buSzPct val="100000"/>
        <a:buFont typeface="Arial" charset="0"/>
        <a:buChar char="•"/>
        <a:defRPr sz="1600">
          <a:solidFill>
            <a:srgbClr val="0B226B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563938" y="3933825"/>
            <a:ext cx="1944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2800"/>
              <a:t/>
            </a:r>
            <a:br>
              <a:rPr lang="en-US" sz="2800"/>
            </a:br>
            <a:r>
              <a:rPr lang="en-US" sz="2800" b="1"/>
              <a:t>  </a:t>
            </a:r>
            <a:endParaRPr lang="en-US" sz="1800" b="1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52600" y="2438400"/>
            <a:ext cx="6400800" cy="381000"/>
          </a:xfrm>
        </p:spPr>
        <p:txBody>
          <a:bodyPr/>
          <a:lstStyle/>
          <a:p>
            <a:pPr algn="l"/>
            <a:r>
              <a:rPr lang="en-US" sz="1800" dirty="0" smtClean="0"/>
              <a:t>Federal Docket Management System (FDMS.gov)</a:t>
            </a:r>
          </a:p>
          <a:p>
            <a:pPr algn="l"/>
            <a:r>
              <a:rPr lang="en-US" sz="1800" dirty="0" smtClean="0"/>
              <a:t>Regulations.gov</a:t>
            </a:r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dirty="0" smtClean="0"/>
              <a:t>Federal Register Liaison Conference</a:t>
            </a:r>
          </a:p>
          <a:p>
            <a:pPr algn="l"/>
            <a:r>
              <a:rPr lang="en-US" sz="1800" dirty="0" smtClean="0"/>
              <a:t>June 5, 2014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More comment analysis functionality in FDMS.gov</a:t>
            </a:r>
          </a:p>
          <a:p>
            <a:pPr lvl="1"/>
            <a:r>
              <a:rPr lang="en-US" sz="2000" dirty="0" smtClean="0"/>
              <a:t>Comment Categorization</a:t>
            </a:r>
          </a:p>
          <a:p>
            <a:pPr lvl="1"/>
            <a:r>
              <a:rPr lang="en-US" sz="2000" dirty="0" smtClean="0"/>
              <a:t>PII and Vulgarity filters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Regulations.gov Comment API</a:t>
            </a:r>
          </a:p>
          <a:p>
            <a:pPr lvl="1"/>
            <a:r>
              <a:rPr lang="en-US" sz="2000" dirty="0" smtClean="0"/>
              <a:t>Collaborating with the Office of Federal Register on a comment form interface on FederalRegister.gov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175125" y="6408738"/>
            <a:ext cx="473075" cy="449262"/>
          </a:xfrm>
        </p:spPr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1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eRulemaking</a:t>
            </a:r>
            <a:r>
              <a:rPr lang="en-US" dirty="0" smtClean="0"/>
              <a:t>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lnSpc>
                <a:spcPct val="85000"/>
              </a:lnSpc>
              <a:buNone/>
            </a:pPr>
            <a:r>
              <a:rPr lang="en-US" sz="1800" dirty="0" err="1" smtClean="0">
                <a:solidFill>
                  <a:srgbClr val="002060"/>
                </a:solidFill>
              </a:rPr>
              <a:t>eRulemaking</a:t>
            </a:r>
            <a:r>
              <a:rPr lang="en-US" sz="1800" dirty="0" smtClean="0">
                <a:solidFill>
                  <a:srgbClr val="002060"/>
                </a:solidFill>
              </a:rPr>
              <a:t> Program Management Office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85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Ed </a:t>
            </a:r>
            <a:r>
              <a:rPr lang="en-US" dirty="0">
                <a:solidFill>
                  <a:srgbClr val="002060"/>
                </a:solidFill>
              </a:rPr>
              <a:t>Cottrill, Director, </a:t>
            </a:r>
            <a:r>
              <a:rPr lang="en-US" dirty="0" smtClean="0">
                <a:solidFill>
                  <a:srgbClr val="002060"/>
                </a:solidFill>
              </a:rPr>
              <a:t>202-564-5002</a:t>
            </a:r>
            <a:r>
              <a:rPr lang="en-US" dirty="0">
                <a:solidFill>
                  <a:srgbClr val="002060"/>
                </a:solidFill>
              </a:rPr>
              <a:t>, cottrill.edward@epa.gov</a:t>
            </a:r>
          </a:p>
          <a:p>
            <a:pPr lvl="1">
              <a:lnSpc>
                <a:spcPct val="85000"/>
              </a:lnSpc>
            </a:pPr>
            <a:endParaRPr lang="en-US" b="1" dirty="0">
              <a:solidFill>
                <a:srgbClr val="002060"/>
              </a:solidFill>
            </a:endParaRP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002060"/>
                </a:solidFill>
              </a:rPr>
              <a:t>Valerie Brecher-Kovacevic, </a:t>
            </a:r>
            <a:r>
              <a:rPr lang="en-US" b="1" dirty="0" smtClean="0">
                <a:solidFill>
                  <a:srgbClr val="002060"/>
                </a:solidFill>
              </a:rPr>
              <a:t>202-564-2728</a:t>
            </a:r>
            <a:r>
              <a:rPr lang="en-US" b="1" dirty="0">
                <a:solidFill>
                  <a:srgbClr val="002060"/>
                </a:solidFill>
              </a:rPr>
              <a:t>, brecher-kovacevic.valerie@epa.gov</a:t>
            </a:r>
          </a:p>
          <a:p>
            <a:pPr lvl="2">
              <a:lnSpc>
                <a:spcPct val="85000"/>
              </a:lnSpc>
            </a:pPr>
            <a:r>
              <a:rPr lang="en-US" sz="1400" b="1" dirty="0">
                <a:solidFill>
                  <a:srgbClr val="002060"/>
                </a:solidFill>
              </a:rPr>
              <a:t>ISO and </a:t>
            </a:r>
            <a:r>
              <a:rPr lang="en-US" sz="1400" b="1" dirty="0" err="1">
                <a:solidFill>
                  <a:srgbClr val="002060"/>
                </a:solidFill>
              </a:rPr>
              <a:t>eRulemaking</a:t>
            </a:r>
            <a:r>
              <a:rPr lang="en-US" sz="1400" b="1" dirty="0">
                <a:solidFill>
                  <a:srgbClr val="002060"/>
                </a:solidFill>
              </a:rPr>
              <a:t> Policy and Records Management </a:t>
            </a: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002060"/>
                </a:solidFill>
              </a:rPr>
              <a:t>Mike Whiting, </a:t>
            </a:r>
            <a:r>
              <a:rPr lang="en-US" b="1" dirty="0" smtClean="0">
                <a:solidFill>
                  <a:srgbClr val="002060"/>
                </a:solidFill>
              </a:rPr>
              <a:t>919-541-1125</a:t>
            </a:r>
            <a:r>
              <a:rPr lang="en-US" b="1" dirty="0">
                <a:solidFill>
                  <a:srgbClr val="002060"/>
                </a:solidFill>
              </a:rPr>
              <a:t>, whiting.michael@epa.gov</a:t>
            </a:r>
          </a:p>
          <a:p>
            <a:pPr lvl="2">
              <a:lnSpc>
                <a:spcPct val="85000"/>
              </a:lnSpc>
            </a:pPr>
            <a:r>
              <a:rPr lang="en-US" sz="1400" b="1" dirty="0">
                <a:solidFill>
                  <a:srgbClr val="002060"/>
                </a:solidFill>
              </a:rPr>
              <a:t>IT Lead</a:t>
            </a: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002060"/>
                </a:solidFill>
              </a:rPr>
              <a:t>Holly Douglas, </a:t>
            </a:r>
            <a:r>
              <a:rPr lang="en-US" b="1" dirty="0" smtClean="0">
                <a:solidFill>
                  <a:srgbClr val="002060"/>
                </a:solidFill>
              </a:rPr>
              <a:t>202-564-8434</a:t>
            </a:r>
            <a:r>
              <a:rPr lang="en-US" b="1" dirty="0">
                <a:solidFill>
                  <a:srgbClr val="002060"/>
                </a:solidFill>
              </a:rPr>
              <a:t>, douglas.holly@epa.gov</a:t>
            </a:r>
          </a:p>
          <a:p>
            <a:pPr lvl="2">
              <a:lnSpc>
                <a:spcPct val="85000"/>
              </a:lnSpc>
            </a:pPr>
            <a:r>
              <a:rPr lang="en-US" sz="1400" b="1" dirty="0">
                <a:solidFill>
                  <a:srgbClr val="002060"/>
                </a:solidFill>
              </a:rPr>
              <a:t>Budget Officer</a:t>
            </a: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002060"/>
                </a:solidFill>
              </a:rPr>
              <a:t>Kristin Tensuan, </a:t>
            </a:r>
            <a:r>
              <a:rPr lang="en-US" b="1" dirty="0" smtClean="0">
                <a:solidFill>
                  <a:srgbClr val="002060"/>
                </a:solidFill>
              </a:rPr>
              <a:t>202-566-1519</a:t>
            </a:r>
            <a:r>
              <a:rPr lang="en-US" b="1" dirty="0">
                <a:solidFill>
                  <a:srgbClr val="002060"/>
                </a:solidFill>
              </a:rPr>
              <a:t>, tensuan.kristin@epa.gov</a:t>
            </a:r>
          </a:p>
          <a:p>
            <a:pPr lvl="2">
              <a:lnSpc>
                <a:spcPct val="85000"/>
              </a:lnSpc>
            </a:pPr>
            <a:r>
              <a:rPr lang="en-US" sz="1400" b="1" dirty="0">
                <a:solidFill>
                  <a:srgbClr val="002060"/>
                </a:solidFill>
              </a:rPr>
              <a:t>FDMS.gov</a:t>
            </a:r>
          </a:p>
          <a:p>
            <a:pPr lvl="1">
              <a:lnSpc>
                <a:spcPct val="85000"/>
              </a:lnSpc>
            </a:pPr>
            <a:r>
              <a:rPr lang="en-US" b="1" dirty="0">
                <a:solidFill>
                  <a:srgbClr val="002060"/>
                </a:solidFill>
              </a:rPr>
              <a:t>Bryant Crowe, </a:t>
            </a:r>
            <a:r>
              <a:rPr lang="en-US" b="1" dirty="0" smtClean="0">
                <a:solidFill>
                  <a:srgbClr val="002060"/>
                </a:solidFill>
              </a:rPr>
              <a:t>202-566-0295</a:t>
            </a:r>
            <a:r>
              <a:rPr lang="en-US" b="1" dirty="0">
                <a:solidFill>
                  <a:srgbClr val="002060"/>
                </a:solidFill>
              </a:rPr>
              <a:t>, crowe.bryant@epa.gov</a:t>
            </a:r>
          </a:p>
          <a:p>
            <a:pPr lvl="2">
              <a:lnSpc>
                <a:spcPct val="85000"/>
              </a:lnSpc>
            </a:pPr>
            <a:r>
              <a:rPr lang="en-US" sz="1400" b="1" dirty="0">
                <a:solidFill>
                  <a:srgbClr val="002060"/>
                </a:solidFill>
              </a:rPr>
              <a:t>Regulations.gov and FDMS Training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4175125" y="6408738"/>
            <a:ext cx="396875" cy="449262"/>
          </a:xfrm>
        </p:spPr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3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401882" y="6464431"/>
            <a:ext cx="265113" cy="449262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AD7AC20-E82F-4DE2-9863-B655A1CE385E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2</a:t>
            </a:fld>
            <a:endParaRPr lang="en-US" dirty="0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200400" y="228600"/>
            <a:ext cx="4648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1175" y="0"/>
            <a:ext cx="8632825" cy="75882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/>
              <a:t>eRulemaking</a:t>
            </a:r>
            <a:r>
              <a:rPr lang="en-US" dirty="0" smtClean="0"/>
              <a:t> Program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219201"/>
            <a:ext cx="8616950" cy="4770438"/>
          </a:xfrm>
        </p:spPr>
        <p:txBody>
          <a:bodyPr/>
          <a:lstStyle/>
          <a:p>
            <a:pPr marL="792163"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1800" b="0" dirty="0" smtClean="0"/>
          </a:p>
          <a:p>
            <a:pPr eaLnBrk="1" hangingPunct="1">
              <a:lnSpc>
                <a:spcPct val="100000"/>
              </a:lnSpc>
            </a:pPr>
            <a:r>
              <a:rPr lang="en-US" sz="1800" dirty="0" err="1" smtClean="0"/>
              <a:t>eRulemaking</a:t>
            </a:r>
            <a:r>
              <a:rPr lang="en-US" sz="1800" dirty="0" smtClean="0"/>
              <a:t> Vision: </a:t>
            </a:r>
            <a:r>
              <a:rPr lang="en-US" sz="1800" b="0" dirty="0" smtClean="0">
                <a:solidFill>
                  <a:srgbClr val="002060"/>
                </a:solidFill>
              </a:rPr>
              <a:t>Citizens can easily access and participate in a high quality, efficient, and open rulemaking process.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b="0" dirty="0" smtClean="0"/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Scope: 37 Partner Departments and Agencies </a:t>
            </a:r>
            <a:r>
              <a:rPr lang="en-US" sz="1800" b="0" dirty="0" smtClean="0"/>
              <a:t>(175 Federal participating entities)</a:t>
            </a:r>
          </a:p>
          <a:p>
            <a:pPr lvl="1" eaLnBrk="1" hangingPunct="1">
              <a:lnSpc>
                <a:spcPct val="100000"/>
              </a:lnSpc>
            </a:pPr>
            <a:r>
              <a:rPr lang="en-US" dirty="0" smtClean="0"/>
              <a:t>Managing Partner:  EPA (</a:t>
            </a:r>
            <a:r>
              <a:rPr lang="en-US" dirty="0" err="1" smtClean="0"/>
              <a:t>eRulemaking</a:t>
            </a:r>
            <a:r>
              <a:rPr lang="en-US" dirty="0" smtClean="0"/>
              <a:t> Program Management Office)</a:t>
            </a:r>
          </a:p>
          <a:p>
            <a:pPr lvl="1" eaLnBrk="1" hangingPunct="1">
              <a:lnSpc>
                <a:spcPct val="100000"/>
              </a:lnSpc>
            </a:pPr>
            <a:endParaRPr lang="en-US" sz="1800" b="0" dirty="0" smtClean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800" dirty="0"/>
              <a:t>The Federal Docket Management System (FDMS) is a government-wide web-based system that provides agencies and the public with electronic access to the entire regulatory </a:t>
            </a:r>
            <a:r>
              <a:rPr lang="en-US" sz="1800" dirty="0" smtClean="0"/>
              <a:t>docket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1800" dirty="0"/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 smtClean="0"/>
              <a:t>Public access:  Regulations.gov</a:t>
            </a:r>
          </a:p>
          <a:p>
            <a:pPr marL="914400" lvl="2" indent="-350838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 smtClean="0"/>
              <a:t>Agency access: FDMS.gov (log-in required)</a:t>
            </a:r>
          </a:p>
          <a:p>
            <a:pPr eaLnBrk="1" hangingPunct="1">
              <a:lnSpc>
                <a:spcPct val="100000"/>
              </a:lnSpc>
            </a:pPr>
            <a:endParaRPr lang="en-US" sz="1800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6579" y="6399918"/>
            <a:ext cx="1981372" cy="37188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18541719"/>
              </p:ext>
            </p:extLst>
          </p:nvPr>
        </p:nvGraphicFramePr>
        <p:xfrm>
          <a:off x="1447800" y="2362200"/>
          <a:ext cx="2008794" cy="998287"/>
        </p:xfrm>
        <a:graphic>
          <a:graphicData uri="http://schemas.openxmlformats.org/presentationml/2006/ole">
            <p:oleObj spid="_x0000_s3092" r:id="rId4" imgW="1404620" imgH="758009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</a:t>
            </a:r>
            <a:r>
              <a:rPr lang="en-US" dirty="0" err="1" smtClean="0"/>
              <a:t>eRulemaking</a:t>
            </a:r>
            <a:r>
              <a:rPr lang="en-US" dirty="0" smtClean="0"/>
              <a:t> fit in the rule publication process?</a:t>
            </a:r>
            <a:endParaRPr lang="en-US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52400" y="1524000"/>
            <a:ext cx="2362200" cy="83317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="1">
                <a:solidFill>
                  <a:srgbClr val="0B226B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875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</a:rPr>
              <a:t>OFR publishes Federal Register rules and notices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3542864" y="2895600"/>
            <a:ext cx="2057400" cy="180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="1">
                <a:solidFill>
                  <a:srgbClr val="0B226B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875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Public:</a:t>
            </a:r>
          </a:p>
          <a:p>
            <a:pPr marL="285750" indent="-285750">
              <a:lnSpc>
                <a:spcPct val="100000"/>
              </a:lnSpc>
              <a:spcBef>
                <a:spcPts val="875"/>
              </a:spcBef>
              <a:buClrTx/>
              <a:buSzTx/>
            </a:pPr>
            <a:r>
              <a:rPr lang="en-US" altLang="en-US" dirty="0" smtClean="0">
                <a:solidFill>
                  <a:srgbClr val="000000"/>
                </a:solidFill>
              </a:rPr>
              <a:t>View </a:t>
            </a:r>
            <a:r>
              <a:rPr lang="en-US" altLang="en-US" dirty="0">
                <a:solidFill>
                  <a:srgbClr val="000000"/>
                </a:solidFill>
              </a:rPr>
              <a:t>the </a:t>
            </a:r>
            <a:r>
              <a:rPr lang="en-US" altLang="en-US" dirty="0" smtClean="0">
                <a:solidFill>
                  <a:srgbClr val="000000"/>
                </a:solidFill>
              </a:rPr>
              <a:t>FR and supporting information </a:t>
            </a:r>
          </a:p>
          <a:p>
            <a:pPr marL="285750" indent="-285750">
              <a:lnSpc>
                <a:spcPct val="100000"/>
              </a:lnSpc>
              <a:spcBef>
                <a:spcPts val="875"/>
              </a:spcBef>
              <a:buClrTx/>
              <a:buSzTx/>
            </a:pPr>
            <a:r>
              <a:rPr lang="en-US" altLang="en-US" dirty="0" smtClean="0">
                <a:solidFill>
                  <a:srgbClr val="000000"/>
                </a:solidFill>
              </a:rPr>
              <a:t>Submit comments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7200" y="2357179"/>
            <a:ext cx="1621552" cy="1782054"/>
            <a:chOff x="3886200" y="1086231"/>
            <a:chExt cx="1143000" cy="1193673"/>
          </a:xfrm>
        </p:grpSpPr>
        <p:pic>
          <p:nvPicPr>
            <p:cNvPr id="12" name="Picture 2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086231"/>
              <a:ext cx="11430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3959352" y="1746504"/>
              <a:ext cx="990600" cy="5334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808080"/>
                  </a:solidFill>
                  <a:latin typeface="Modern"/>
                </a:rPr>
                <a:t> Office of Federal Register</a:t>
              </a:r>
            </a:p>
          </p:txBody>
        </p:sp>
      </p:grp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6950512" y="2822341"/>
            <a:ext cx="2057365" cy="31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="1">
                <a:solidFill>
                  <a:srgbClr val="0B226B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875"/>
              </a:spcBef>
              <a:buClrTx/>
              <a:buSz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Agencies:</a:t>
            </a:r>
          </a:p>
          <a:p>
            <a:pPr marL="285750" indent="-285750">
              <a:lnSpc>
                <a:spcPct val="100000"/>
              </a:lnSpc>
              <a:spcBef>
                <a:spcPts val="875"/>
              </a:spcBef>
              <a:buClrTx/>
              <a:buSzTx/>
            </a:pPr>
            <a:r>
              <a:rPr lang="en-US" altLang="en-US" dirty="0" smtClean="0">
                <a:solidFill>
                  <a:srgbClr val="000000"/>
                </a:solidFill>
              </a:rPr>
              <a:t>Move the Federal Register document to a docket</a:t>
            </a:r>
          </a:p>
          <a:p>
            <a:pPr marL="285750" indent="-285750">
              <a:lnSpc>
                <a:spcPct val="100000"/>
              </a:lnSpc>
              <a:spcBef>
                <a:spcPts val="875"/>
              </a:spcBef>
              <a:buClrTx/>
              <a:buSzTx/>
            </a:pPr>
            <a:r>
              <a:rPr lang="en-US" altLang="en-US" dirty="0" smtClean="0">
                <a:solidFill>
                  <a:srgbClr val="000000"/>
                </a:solidFill>
              </a:rPr>
              <a:t>Upload supporting documents</a:t>
            </a:r>
          </a:p>
          <a:p>
            <a:pPr marL="285750" indent="-285750">
              <a:lnSpc>
                <a:spcPct val="100000"/>
              </a:lnSpc>
              <a:spcBef>
                <a:spcPts val="875"/>
              </a:spcBef>
              <a:buClrTx/>
              <a:buSzTx/>
            </a:pPr>
            <a:r>
              <a:rPr lang="en-US" altLang="en-US" dirty="0" smtClean="0">
                <a:solidFill>
                  <a:srgbClr val="000000"/>
                </a:solidFill>
              </a:rPr>
              <a:t>Review and post comments</a:t>
            </a:r>
          </a:p>
        </p:txBody>
      </p:sp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1875" y="4547469"/>
            <a:ext cx="18637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387" y="3154983"/>
            <a:ext cx="989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738" y="2159319"/>
            <a:ext cx="2532262" cy="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049" y="2159319"/>
            <a:ext cx="1886951" cy="5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527452" y="1730191"/>
            <a:ext cx="4589662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="1">
                <a:solidFill>
                  <a:srgbClr val="0B226B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875"/>
              </a:spcBef>
              <a:buClrTx/>
              <a:buSzTx/>
              <a:buFontTx/>
              <a:buNone/>
            </a:pPr>
            <a:r>
              <a:rPr lang="en-US" altLang="en-US" sz="1800" dirty="0" smtClean="0">
                <a:solidFill>
                  <a:schemeClr val="tx1"/>
                </a:solidFill>
              </a:rPr>
              <a:t>Federal Docket Management System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676400" y="2966642"/>
            <a:ext cx="205740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lnSpc>
                <a:spcPct val="90000"/>
              </a:lnSpc>
              <a:spcBef>
                <a:spcPct val="25000"/>
              </a:spcBef>
              <a:buClr>
                <a:srgbClr val="990000"/>
              </a:buClr>
              <a:buSzPct val="90000"/>
              <a:buFont typeface="Wingdings" panose="05000000000000000000" pitchFamily="2" charset="2"/>
              <a:buChar char="u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 b="1">
                <a:solidFill>
                  <a:srgbClr val="0B226B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000066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0B226B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875"/>
              </a:spcBef>
              <a:buClrTx/>
              <a:buSzTx/>
              <a:buFontTx/>
              <a:buNone/>
            </a:pPr>
            <a:r>
              <a:rPr lang="en-US" altLang="en-US" sz="1400" dirty="0" err="1" smtClean="0">
                <a:solidFill>
                  <a:schemeClr val="tx1"/>
                </a:solidFill>
              </a:rPr>
              <a:t>FDSys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52400" y="6261969"/>
            <a:ext cx="1524000" cy="5960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solidFill>
                <a:schemeClr val="bg1"/>
              </a:solidFill>
              <a:effectLst/>
              <a:latin typeface="Times New Roman" pitchFamily="16" charset="0"/>
              <a:cs typeface="Arial Unicode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048" y="6260540"/>
            <a:ext cx="2267951" cy="59746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65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63500"/>
            <a:ext cx="8229600" cy="768350"/>
          </a:xfrm>
        </p:spPr>
        <p:txBody>
          <a:bodyPr/>
          <a:lstStyle/>
          <a:p>
            <a:r>
              <a:rPr lang="en-US" sz="2400" dirty="0" smtClean="0"/>
              <a:t>Federal Docket Management System (FDMS.gov)</a:t>
            </a:r>
          </a:p>
        </p:txBody>
      </p:sp>
      <p:sp>
        <p:nvSpPr>
          <p:cNvPr id="1466371" name="Rectangle 3"/>
          <p:cNvSpPr>
            <a:spLocks noChangeArrowheads="1"/>
          </p:cNvSpPr>
          <p:nvPr/>
        </p:nvSpPr>
        <p:spPr bwMode="auto">
          <a:xfrm>
            <a:off x="228600" y="1282700"/>
            <a:ext cx="274320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1257300" lvl="2" indent="-228600" eaLnBrk="0" hangingPunct="0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Tx/>
              <a:buChar char="•"/>
            </a:pPr>
            <a:endParaRPr lang="en-US" sz="800" b="0" dirty="0">
              <a:solidFill>
                <a:srgbClr val="0B226B"/>
              </a:solidFill>
              <a:latin typeface="+mn-lt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Pct val="90000"/>
              <a:buFont typeface="Wingdings" pitchFamily="2" charset="2"/>
              <a:buChar char="u"/>
            </a:pPr>
            <a:r>
              <a:rPr lang="en-US" sz="1800" dirty="0" smtClean="0">
                <a:solidFill>
                  <a:srgbClr val="0B226B"/>
                </a:solidFill>
                <a:latin typeface="+mn-lt"/>
              </a:rPr>
              <a:t>For Agencies: Supports the federal regulatory process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226B"/>
                </a:solidFill>
                <a:latin typeface="+mn-lt"/>
              </a:rPr>
              <a:t>Dockets contain entire rulemaking lifecycle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B226B"/>
                </a:solidFill>
                <a:latin typeface="+mn-lt"/>
              </a:rPr>
              <a:t>Comment management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Pct val="9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B226B"/>
              </a:solidFill>
              <a:latin typeface="+mn-lt"/>
            </a:endParaRPr>
          </a:p>
          <a:p>
            <a:pPr marL="457200" indent="-4572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990000"/>
              </a:buClr>
              <a:buSzPct val="90000"/>
              <a:buFont typeface="Wingdings" pitchFamily="2" charset="2"/>
              <a:buChar char="u"/>
            </a:pPr>
            <a:r>
              <a:rPr lang="en-US" sz="1800" dirty="0" smtClean="0">
                <a:solidFill>
                  <a:srgbClr val="0B226B"/>
                </a:solidFill>
                <a:latin typeface="+mn-lt"/>
              </a:rPr>
              <a:t>Functionality</a:t>
            </a:r>
            <a:endParaRPr lang="en-US" sz="1800" dirty="0">
              <a:solidFill>
                <a:srgbClr val="0B226B"/>
              </a:solidFill>
              <a:latin typeface="+mn-lt"/>
            </a:endParaRP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Tx/>
              <a:buChar char="•"/>
            </a:pPr>
            <a:r>
              <a:rPr lang="en-US" sz="1600" b="0" dirty="0" smtClean="0">
                <a:solidFill>
                  <a:srgbClr val="0B226B"/>
                </a:solidFill>
                <a:latin typeface="+mn-lt"/>
              </a:rPr>
              <a:t>Create and manage dockets</a:t>
            </a:r>
          </a:p>
          <a:p>
            <a:pPr marL="685800" lvl="1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FontTx/>
              <a:buChar char="•"/>
            </a:pPr>
            <a:r>
              <a:rPr lang="en-US" sz="1600" dirty="0" smtClean="0">
                <a:solidFill>
                  <a:srgbClr val="0B226B"/>
                </a:solidFill>
                <a:latin typeface="+mn-lt"/>
              </a:rPr>
              <a:t>Receive, review and post public comments</a:t>
            </a:r>
            <a:endParaRPr lang="en-US" sz="1600" b="0" dirty="0" smtClean="0">
              <a:solidFill>
                <a:srgbClr val="0B226B"/>
              </a:solidFill>
              <a:latin typeface="+mn-lt"/>
            </a:endParaRPr>
          </a:p>
          <a:p>
            <a:pPr marL="914400" lvl="1" indent="-342900" eaLnBrk="0" hangingPunc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Tx/>
              <a:buChar char="–"/>
            </a:pPr>
            <a:endParaRPr lang="en-US" sz="1600" b="0" dirty="0">
              <a:solidFill>
                <a:srgbClr val="0B226B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89"/>
          <a:stretch/>
        </p:blipFill>
        <p:spPr>
          <a:xfrm>
            <a:off x="3161869" y="1256368"/>
            <a:ext cx="5601131" cy="43504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6409912"/>
            <a:ext cx="1981372" cy="3718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A501496-CA9C-4A0E-93C5-7E85A5991C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4175125" y="6408738"/>
            <a:ext cx="396875" cy="449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1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kern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 smtClean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FDMS Features: Electronic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762000"/>
            <a:ext cx="8250237" cy="5259388"/>
          </a:xfrm>
        </p:spPr>
        <p:txBody>
          <a:bodyPr/>
          <a:lstStyle/>
          <a:p>
            <a:pPr marL="0" indent="0">
              <a:buNone/>
              <a:defRPr/>
            </a:pPr>
            <a:endParaRPr lang="en-US" sz="1800" dirty="0" smtClean="0"/>
          </a:p>
          <a:p>
            <a:r>
              <a:rPr lang="en-US" sz="1800" dirty="0" smtClean="0">
                <a:solidFill>
                  <a:srgbClr val="002060"/>
                </a:solidFill>
              </a:rPr>
              <a:t>FDMS allows agencies to create, maintain, and properly manage records in an electronic system.</a:t>
            </a:r>
          </a:p>
          <a:p>
            <a:pPr lvl="1"/>
            <a:r>
              <a:rPr lang="en-US" sz="1800" dirty="0">
                <a:solidFill>
                  <a:srgbClr val="002060"/>
                </a:solidFill>
              </a:rPr>
              <a:t>Compliance with NARA </a:t>
            </a:r>
            <a:r>
              <a:rPr lang="en-US" sz="1800" dirty="0" smtClean="0">
                <a:solidFill>
                  <a:srgbClr val="002060"/>
                </a:solidFill>
              </a:rPr>
              <a:t>policy and </a:t>
            </a:r>
            <a:r>
              <a:rPr lang="en-US" sz="1800" dirty="0">
                <a:solidFill>
                  <a:srgbClr val="002060"/>
                </a:solidFill>
              </a:rPr>
              <a:t>DOD </a:t>
            </a:r>
            <a:r>
              <a:rPr lang="en-US" sz="1800" dirty="0" smtClean="0">
                <a:solidFill>
                  <a:srgbClr val="002060"/>
                </a:solidFill>
              </a:rPr>
              <a:t>5015.2 standards</a:t>
            </a:r>
          </a:p>
          <a:p>
            <a:pPr lvl="1"/>
            <a:endParaRPr lang="en-US" sz="1800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</a:rPr>
              <a:t>Each agency has it’s own set of record schedules (also known as File Plans) that define a period of time they plan to keep their documents before disposing of them. </a:t>
            </a:r>
            <a:endParaRPr lang="en-US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23"/>
          <a:stretch/>
        </p:blipFill>
        <p:spPr bwMode="auto">
          <a:xfrm>
            <a:off x="1905000" y="3124200"/>
            <a:ext cx="5181600" cy="3124200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FDMS Features: Complete Docket Extracts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27" y="1123950"/>
            <a:ext cx="8834873" cy="2914650"/>
          </a:xfrm>
        </p:spPr>
        <p:txBody>
          <a:bodyPr/>
          <a:lstStyle/>
          <a:p>
            <a:r>
              <a:rPr lang="en-US" sz="1800" dirty="0" smtClean="0"/>
              <a:t>Agencies can download the entire docket (metadata and content files)</a:t>
            </a:r>
          </a:p>
          <a:p>
            <a:pPr lvl="1"/>
            <a:r>
              <a:rPr lang="en-US" sz="1800" dirty="0" smtClean="0"/>
              <a:t>Useful for comment management and review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Downloaded zip </a:t>
            </a:r>
            <a:r>
              <a:rPr lang="en-US" sz="1800" dirty="0"/>
              <a:t>file </a:t>
            </a:r>
            <a:r>
              <a:rPr lang="en-US" sz="1800" dirty="0" smtClean="0"/>
              <a:t>includes:</a:t>
            </a:r>
            <a:endParaRPr lang="en-US" sz="1800" dirty="0"/>
          </a:p>
          <a:p>
            <a:pPr lvl="1"/>
            <a:r>
              <a:rPr lang="en-US" sz="1800" dirty="0" smtClean="0"/>
              <a:t>A folder containing the </a:t>
            </a:r>
            <a:r>
              <a:rPr lang="en-US" sz="1800" dirty="0"/>
              <a:t>individual files and attachments associated with the bulk extracted documents.</a:t>
            </a:r>
          </a:p>
          <a:p>
            <a:pPr lvl="1"/>
            <a:r>
              <a:rPr lang="en-US" sz="1800" dirty="0" smtClean="0"/>
              <a:t>An </a:t>
            </a:r>
            <a:r>
              <a:rPr lang="en-US" sz="1800" dirty="0"/>
              <a:t>Excel spreadsheet </a:t>
            </a:r>
            <a:r>
              <a:rPr lang="en-US" sz="1800" dirty="0" smtClean="0"/>
              <a:t>containing metadata </a:t>
            </a:r>
            <a:r>
              <a:rPr lang="en-US" sz="1800" dirty="0"/>
              <a:t>fields </a:t>
            </a:r>
            <a:r>
              <a:rPr lang="en-US" sz="1800" dirty="0" smtClean="0"/>
              <a:t>and </a:t>
            </a:r>
            <a:r>
              <a:rPr lang="en-US" sz="1800" dirty="0"/>
              <a:t>links to </a:t>
            </a:r>
            <a:r>
              <a:rPr lang="en-US" sz="1800" dirty="0" smtClean="0"/>
              <a:t>the content files.</a:t>
            </a:r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53007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5791200"/>
            <a:ext cx="2353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Bulk Extract Spreadsheet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14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2" y="7938"/>
            <a:ext cx="8478837" cy="925512"/>
          </a:xfrm>
        </p:spPr>
        <p:txBody>
          <a:bodyPr/>
          <a:lstStyle/>
          <a:p>
            <a:r>
              <a:rPr lang="en-US" dirty="0" smtClean="0"/>
              <a:t>FDMS Features: Comment Deduplication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1" y="1141412"/>
            <a:ext cx="8478837" cy="5259388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 smtClean="0"/>
              <a:t>deduplication </a:t>
            </a:r>
            <a:r>
              <a:rPr lang="en-US" sz="1800" dirty="0"/>
              <a:t>tool helps </a:t>
            </a:r>
            <a:r>
              <a:rPr lang="en-US" sz="1800" dirty="0" smtClean="0"/>
              <a:t>agencies </a:t>
            </a:r>
            <a:r>
              <a:rPr lang="en-US" sz="1800" dirty="0"/>
              <a:t>review and process large </a:t>
            </a:r>
            <a:r>
              <a:rPr lang="en-US" sz="1800" dirty="0" smtClean="0"/>
              <a:t>numbers </a:t>
            </a:r>
            <a:r>
              <a:rPr lang="en-US" sz="1800" dirty="0"/>
              <a:t>of comments in a timely and </a:t>
            </a:r>
            <a:r>
              <a:rPr lang="en-US" sz="1800" dirty="0" smtClean="0"/>
              <a:t>efficient manner</a:t>
            </a:r>
            <a:r>
              <a:rPr lang="en-US" sz="1800" dirty="0"/>
              <a:t> </a:t>
            </a:r>
            <a:r>
              <a:rPr lang="en-US" sz="1800" dirty="0" smtClean="0"/>
              <a:t>by identifying mass mail campaigns</a:t>
            </a:r>
          </a:p>
          <a:p>
            <a:r>
              <a:rPr lang="en-US" sz="1800" dirty="0" smtClean="0"/>
              <a:t>Users can easily view the content of each comment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2487" y="2374471"/>
            <a:ext cx="7807326" cy="402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18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64" y="3466001"/>
            <a:ext cx="4571390" cy="286604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9D1057C-4C3A-49BD-B630-84D1F7A7D566}" type="slidenum">
              <a:rPr 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Times New Roman" pitchFamily="18" charset="0"/>
                <a:buNone/>
              </a:pPr>
              <a:t>8</a:t>
            </a:fld>
            <a:endParaRPr 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0"/>
            <a:ext cx="8785225" cy="9080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Regulations.gov</a:t>
            </a:r>
            <a:endParaRPr lang="en-US" sz="2400" b="0" i="1" dirty="0" smtClean="0">
              <a:cs typeface="Times New Roman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563" y="1066800"/>
            <a:ext cx="3246437" cy="3673475"/>
          </a:xfrm>
        </p:spPr>
        <p:txBody>
          <a:bodyPr tIns="46038" bIns="46038"/>
          <a:lstStyle/>
          <a:p>
            <a:r>
              <a:rPr lang="en-US" sz="2000" smtClean="0"/>
              <a:t>Public portal</a:t>
            </a:r>
            <a:endParaRPr lang="en-US" sz="2000" dirty="0"/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Access to the entire rulemaking lifecycle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Web form to submit comments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</a:pPr>
            <a:endParaRPr lang="en-US" sz="3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3836" t="-603" r="14213" b="23438"/>
          <a:stretch/>
        </p:blipFill>
        <p:spPr bwMode="auto">
          <a:xfrm>
            <a:off x="3886200" y="1066800"/>
            <a:ext cx="4735599" cy="4038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Regulations.gov features: Data APIs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2" y="1066800"/>
            <a:ext cx="5583238" cy="525938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Regulations.gov Data Application Programming Interfaces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Document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Search API -provides advanced search results.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Document Information API - provides metadata associated with a specific Document.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Docket Information API - provides metadata associated with a specific Docket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lvl="1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FederalRegister.gov utilizes the Regulations.gov API to incorporate relevant docket information on article pages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Inline 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740024" cy="59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862888"/>
            <a:ext cx="1714229" cy="441338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DD13892-0BF2-4151-93F4-DE577EB4451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4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FFFF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1181</Words>
  <Application>Microsoft Office PowerPoint</Application>
  <PresentationFormat>On-screen Show (4:3)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1_Office Theme</vt:lpstr>
      <vt:lpstr>Slide 1</vt:lpstr>
      <vt:lpstr>eRulemaking Program</vt:lpstr>
      <vt:lpstr>Where does eRulemaking fit in the rule publication process?</vt:lpstr>
      <vt:lpstr>Federal Docket Management System (FDMS.gov)</vt:lpstr>
      <vt:lpstr>FDMS Features: Electronic Records</vt:lpstr>
      <vt:lpstr>FDMS Features: Complete Docket Extracts</vt:lpstr>
      <vt:lpstr>FDMS Features: Comment Deduplication Engine</vt:lpstr>
      <vt:lpstr>Regulations.gov</vt:lpstr>
      <vt:lpstr>Regulations.gov features: Data APIs</vt:lpstr>
      <vt:lpstr>New Features Coming Soon</vt:lpstr>
      <vt:lpstr>eRulemaking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 Demo for 11-26-02 Meeting</dc:title>
  <dc:creator>Ron Medina</dc:creator>
  <cp:keywords>portal EPS demo</cp:keywords>
  <cp:lastModifiedBy>ABunk</cp:lastModifiedBy>
  <cp:revision>46</cp:revision>
  <dcterms:modified xsi:type="dcterms:W3CDTF">2014-06-04T18:55:41Z</dcterms:modified>
</cp:coreProperties>
</file>