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Default Extension="tiff" ContentType="image/tiff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3" r:id="rId3"/>
    <p:sldId id="264" r:id="rId4"/>
    <p:sldId id="259" r:id="rId5"/>
    <p:sldId id="257" r:id="rId6"/>
    <p:sldId id="276" r:id="rId7"/>
    <p:sldId id="262" r:id="rId8"/>
    <p:sldId id="277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4" r:id="rId18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HQNAPDCM0734\home_users$\bjordi\IT%20Work%20Stuff\2014%20PKI%20Conference\PKIConferenceAttendee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Krishna-NAS-E\FRDOC_History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Krishna-NAS-E\FRDOC_History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Krishna-NAS-E\FRDOC_History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Krishna-NAS-E\FRDOC_History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Krishna-NAS-E\FRDOC_History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HQNAPDCM0734\home_users$\skrishnakumar\MIS_Report\2014_summary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HQNAPDCM0734\home_users$\skrishnakumar\MIS_Report\2014_summary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Agencies</a:t>
            </a:r>
            <a:r>
              <a:rPr lang="en-US" baseline="0" dirty="0"/>
              <a:t> with PKI </a:t>
            </a:r>
            <a:r>
              <a:rPr lang="en-US" baseline="0" dirty="0" smtClean="0"/>
              <a:t>Submissions </a:t>
            </a:r>
          </a:p>
          <a:p>
            <a:pPr>
              <a:defRPr/>
            </a:pPr>
            <a:r>
              <a:rPr lang="en-US" sz="1200" baseline="0" dirty="0" smtClean="0"/>
              <a:t>2013</a:t>
            </a:r>
            <a:endParaRPr lang="en-US" sz="1200" dirty="0"/>
          </a:p>
        </c:rich>
      </c:tx>
      <c:layout/>
    </c:title>
    <c:view3D>
      <c:rotX val="30"/>
      <c:rotY val="54"/>
      <c:depthPercent val="100"/>
      <c:perspective val="0"/>
    </c:view3D>
    <c:plotArea>
      <c:layout/>
      <c:pie3DChart>
        <c:varyColors val="1"/>
        <c:ser>
          <c:idx val="0"/>
          <c:order val="0"/>
          <c:dPt>
            <c:idx val="1"/>
            <c:explosion val="2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2546656944314738"/>
                  <c:y val="-0.1337758378786493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bg1"/>
                        </a:solidFill>
                      </a:rPr>
                      <a:t>34%</a:t>
                    </a:r>
                  </a:p>
                </c:rich>
              </c:tx>
              <c:showPercent val="1"/>
              <c:separator>
</c:separator>
            </c:dLbl>
            <c:dLbl>
              <c:idx val="1"/>
              <c:layout>
                <c:manualLayout>
                  <c:x val="0.12342806289034557"/>
                  <c:y val="5.3099369773141385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bg1"/>
                        </a:solidFill>
                      </a:rPr>
                      <a:t>66%</a:t>
                    </a:r>
                  </a:p>
                </c:rich>
              </c:tx>
              <c:showPercent val="1"/>
              <c:separator>
</c:separator>
            </c:dLbl>
            <c:showPercent val="1"/>
            <c:separator>
</c:separator>
            <c:showLeaderLines val="1"/>
          </c:dLbls>
          <c:cat>
            <c:strRef>
              <c:f>Sheet2!$B$1:$C$1</c:f>
              <c:strCache>
                <c:ptCount val="2"/>
                <c:pt idx="0">
                  <c:v>PKI Agencies</c:v>
                </c:pt>
                <c:pt idx="1">
                  <c:v>Non PKI Agencies</c:v>
                </c:pt>
              </c:strCache>
            </c:strRef>
          </c:cat>
          <c:val>
            <c:numRef>
              <c:f>Sheet2!$B$2:$C$2</c:f>
              <c:numCache>
                <c:formatCode>General</c:formatCode>
                <c:ptCount val="2"/>
                <c:pt idx="0">
                  <c:v>34</c:v>
                </c:pt>
                <c:pt idx="1">
                  <c:v>66</c:v>
                </c:pt>
              </c:numCache>
            </c:numRef>
          </c:val>
        </c:ser>
      </c:pie3DChart>
    </c:plotArea>
    <c:legend>
      <c:legendPos val="b"/>
      <c:layout/>
    </c:legend>
    <c:plotVisOnly val="1"/>
    <c:dispBlanksAs val="zero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Sheet1!$A$24</c:f>
              <c:strCache>
                <c:ptCount val="1"/>
                <c:pt idx="0">
                  <c:v>2010</c:v>
                </c:pt>
              </c:strCache>
            </c:strRef>
          </c:tx>
          <c:dLbls>
            <c:dLbl>
              <c:idx val="0"/>
              <c:layout>
                <c:manualLayout>
                  <c:x val="-0.29816929133858322"/>
                  <c:y val="-0.20107771311194797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0.18318340889207077"/>
                  <c:y val="6.6850621933128115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Sheet1!$B$23:$C$23</c:f>
              <c:strCache>
                <c:ptCount val="2"/>
                <c:pt idx="0">
                  <c:v>Non-PKI</c:v>
                </c:pt>
                <c:pt idx="1">
                  <c:v>PKI</c:v>
                </c:pt>
              </c:strCache>
            </c:strRef>
          </c:cat>
          <c:val>
            <c:numRef>
              <c:f>Sheet1!$B$24:$C$24</c:f>
              <c:numCache>
                <c:formatCode>General</c:formatCode>
                <c:ptCount val="2"/>
                <c:pt idx="0">
                  <c:v>23172</c:v>
                </c:pt>
                <c:pt idx="1">
                  <c:v>9328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Sheet1!$A$25</c:f>
              <c:strCache>
                <c:ptCount val="1"/>
                <c:pt idx="0">
                  <c:v>2011</c:v>
                </c:pt>
              </c:strCache>
            </c:strRef>
          </c:tx>
          <c:dLbls>
            <c:dLbl>
              <c:idx val="0"/>
              <c:layout>
                <c:manualLayout>
                  <c:x val="-0.29816929133858333"/>
                  <c:y val="-0.20107771311194797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0.18318340889207088"/>
                  <c:y val="6.6850621933128171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Sheet1!$B$23:$C$23</c:f>
              <c:strCache>
                <c:ptCount val="2"/>
                <c:pt idx="0">
                  <c:v>Non-PKI</c:v>
                </c:pt>
                <c:pt idx="1">
                  <c:v>PKI</c:v>
                </c:pt>
              </c:strCache>
            </c:strRef>
          </c:cat>
          <c:val>
            <c:numRef>
              <c:f>Sheet1!$B$25:$C$25</c:f>
              <c:numCache>
                <c:formatCode>General</c:formatCode>
                <c:ptCount val="2"/>
                <c:pt idx="0">
                  <c:v>22862</c:v>
                </c:pt>
                <c:pt idx="1">
                  <c:v>10118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Sheet1!$A$26</c:f>
              <c:strCache>
                <c:ptCount val="1"/>
                <c:pt idx="0">
                  <c:v>2012</c:v>
                </c:pt>
              </c:strCache>
            </c:strRef>
          </c:tx>
          <c:dLbls>
            <c:dLbl>
              <c:idx val="0"/>
              <c:layout>
                <c:manualLayout>
                  <c:x val="-0.29816929133858333"/>
                  <c:y val="-0.20107771311194797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0.18318340889207088"/>
                  <c:y val="6.6850621933128171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Sheet1!$B$23:$C$23</c:f>
              <c:strCache>
                <c:ptCount val="2"/>
                <c:pt idx="0">
                  <c:v>Non-PKI</c:v>
                </c:pt>
                <c:pt idx="1">
                  <c:v>PKI</c:v>
                </c:pt>
              </c:strCache>
            </c:strRef>
          </c:cat>
          <c:val>
            <c:numRef>
              <c:f>Sheet1!$B$26:$C$26</c:f>
              <c:numCache>
                <c:formatCode>General</c:formatCode>
                <c:ptCount val="2"/>
                <c:pt idx="0">
                  <c:v>20105</c:v>
                </c:pt>
                <c:pt idx="1">
                  <c:v>10832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Sheet1!$A$27</c:f>
              <c:strCache>
                <c:ptCount val="1"/>
                <c:pt idx="0">
                  <c:v>2013</c:v>
                </c:pt>
              </c:strCache>
            </c:strRef>
          </c:tx>
          <c:dLbls>
            <c:dLbl>
              <c:idx val="0"/>
              <c:layout>
                <c:manualLayout>
                  <c:x val="-0.29816929133858333"/>
                  <c:y val="-0.20107771311194797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0.18318340889207088"/>
                  <c:y val="6.6850621933128171E-2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Sheet1!$B$23:$C$23</c:f>
              <c:strCache>
                <c:ptCount val="2"/>
                <c:pt idx="0">
                  <c:v>Non-PKI</c:v>
                </c:pt>
                <c:pt idx="1">
                  <c:v>PKI</c:v>
                </c:pt>
              </c:strCache>
            </c:strRef>
          </c:cat>
          <c:val>
            <c:numRef>
              <c:f>Sheet1!$B$27:$C$27</c:f>
              <c:numCache>
                <c:formatCode>General</c:formatCode>
                <c:ptCount val="2"/>
                <c:pt idx="0">
                  <c:v>18083</c:v>
                </c:pt>
                <c:pt idx="1">
                  <c:v>12687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Sheet1!$B$30</c:f>
              <c:strCache>
                <c:ptCount val="1"/>
                <c:pt idx="0">
                  <c:v>Non-PKI</c:v>
                </c:pt>
              </c:strCache>
            </c:strRef>
          </c:tx>
          <c:marker>
            <c:symbol val="none"/>
          </c:marker>
          <c:cat>
            <c:numRef>
              <c:f>Sheet1!$A$31:$A$34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Sheet1!$B$31:$B$34</c:f>
              <c:numCache>
                <c:formatCode>0%</c:formatCode>
                <c:ptCount val="4"/>
                <c:pt idx="0">
                  <c:v>0.71298461538461599</c:v>
                </c:pt>
                <c:pt idx="1">
                  <c:v>0.69320800485142509</c:v>
                </c:pt>
                <c:pt idx="2">
                  <c:v>0.64986908879335425</c:v>
                </c:pt>
                <c:pt idx="3">
                  <c:v>0.58768280792980176</c:v>
                </c:pt>
              </c:numCache>
            </c:numRef>
          </c:val>
        </c:ser>
        <c:ser>
          <c:idx val="1"/>
          <c:order val="1"/>
          <c:tx>
            <c:strRef>
              <c:f>Sheet1!$C$30</c:f>
              <c:strCache>
                <c:ptCount val="1"/>
                <c:pt idx="0">
                  <c:v>PKI</c:v>
                </c:pt>
              </c:strCache>
            </c:strRef>
          </c:tx>
          <c:marker>
            <c:symbol val="none"/>
          </c:marker>
          <c:cat>
            <c:numRef>
              <c:f>Sheet1!$A$31:$A$34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Sheet1!$C$31:$C$34</c:f>
              <c:numCache>
                <c:formatCode>0%</c:formatCode>
                <c:ptCount val="4"/>
                <c:pt idx="0">
                  <c:v>0.28701538461538462</c:v>
                </c:pt>
                <c:pt idx="1">
                  <c:v>0.30679199514857491</c:v>
                </c:pt>
                <c:pt idx="2">
                  <c:v>0.35013091120664608</c:v>
                </c:pt>
                <c:pt idx="3">
                  <c:v>0.41231719207019835</c:v>
                </c:pt>
              </c:numCache>
            </c:numRef>
          </c:val>
        </c:ser>
        <c:dLbls>
          <c:showVal val="1"/>
        </c:dLbls>
        <c:marker val="1"/>
        <c:axId val="54918528"/>
        <c:axId val="54928512"/>
      </c:lineChart>
      <c:catAx>
        <c:axId val="5491852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b="1" i="0" baseline="0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54928512"/>
        <c:crosses val="autoZero"/>
        <c:auto val="1"/>
        <c:lblAlgn val="ctr"/>
        <c:lblOffset val="100"/>
      </c:catAx>
      <c:valAx>
        <c:axId val="54928512"/>
        <c:scaling>
          <c:orientation val="minMax"/>
        </c:scaling>
        <c:axPos val="l"/>
        <c:majorGridlines/>
        <c:numFmt formatCode="0%" sourceLinked="1"/>
        <c:majorTickMark val="none"/>
        <c:tickLblPos val="nextTo"/>
        <c:txPr>
          <a:bodyPr/>
          <a:lstStyle/>
          <a:p>
            <a:pPr>
              <a:defRPr b="1" i="0" baseline="0">
                <a:solidFill>
                  <a:schemeClr val="accent1">
                    <a:lumMod val="75000"/>
                  </a:schemeClr>
                </a:solidFill>
              </a:defRPr>
            </a:pPr>
            <a:endParaRPr lang="en-US"/>
          </a:p>
        </c:txPr>
        <c:crossAx val="5491852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 i="0" baseline="0">
              <a:solidFill>
                <a:schemeClr val="accent1">
                  <a:lumMod val="75000"/>
                </a:schemeClr>
              </a:solidFill>
            </a:defRPr>
          </a:pPr>
          <a:endParaRPr lang="en-US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0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PKI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'PKI-SUMMARY'!$A$36</c:f>
              <c:strCache>
                <c:ptCount val="1"/>
                <c:pt idx="0">
                  <c:v>2013 PKI</c:v>
                </c:pt>
              </c:strCache>
            </c:strRef>
          </c:tx>
          <c:marker>
            <c:symbol val="none"/>
          </c:marker>
          <c:cat>
            <c:strRef>
              <c:f>'PKI-SUMMARY'!$B$34:$F$34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'PKI-SUMMARY'!$B$36:$F$36</c:f>
              <c:numCache>
                <c:formatCode>0%</c:formatCode>
                <c:ptCount val="5"/>
                <c:pt idx="0">
                  <c:v>0.38251804330392952</c:v>
                </c:pt>
                <c:pt idx="1">
                  <c:v>0.39944356120826729</c:v>
                </c:pt>
                <c:pt idx="2">
                  <c:v>0.38815039878465657</c:v>
                </c:pt>
                <c:pt idx="3">
                  <c:v>0.36966824644549762</c:v>
                </c:pt>
                <c:pt idx="4">
                  <c:v>0.39556377079482463</c:v>
                </c:pt>
              </c:numCache>
            </c:numRef>
          </c:val>
        </c:ser>
        <c:ser>
          <c:idx val="1"/>
          <c:order val="1"/>
          <c:tx>
            <c:strRef>
              <c:f>'PKI-SUMMARY'!$A$38</c:f>
              <c:strCache>
                <c:ptCount val="1"/>
                <c:pt idx="0">
                  <c:v>2014 PKI</c:v>
                </c:pt>
              </c:strCache>
            </c:strRef>
          </c:tx>
          <c:marker>
            <c:symbol val="none"/>
          </c:marker>
          <c:cat>
            <c:strRef>
              <c:f>'PKI-SUMMARY'!$B$34:$F$34</c:f>
              <c:strCache>
                <c:ptCount val="5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</c:strCache>
            </c:strRef>
          </c:cat>
          <c:val>
            <c:numRef>
              <c:f>'PKI-SUMMARY'!$B$38:$F$38</c:f>
              <c:numCache>
                <c:formatCode>0%</c:formatCode>
                <c:ptCount val="5"/>
                <c:pt idx="0">
                  <c:v>0.47274979355904223</c:v>
                </c:pt>
                <c:pt idx="1">
                  <c:v>0.44138806601777425</c:v>
                </c:pt>
                <c:pt idx="2">
                  <c:v>0.43229372285827083</c:v>
                </c:pt>
                <c:pt idx="3">
                  <c:v>0.45434215430488273</c:v>
                </c:pt>
                <c:pt idx="4">
                  <c:v>0.46027601641178656</c:v>
                </c:pt>
              </c:numCache>
            </c:numRef>
          </c:val>
        </c:ser>
        <c:marker val="1"/>
        <c:axId val="54966912"/>
        <c:axId val="54980992"/>
      </c:lineChart>
      <c:catAx>
        <c:axId val="54966912"/>
        <c:scaling>
          <c:orientation val="minMax"/>
        </c:scaling>
        <c:axPos val="b"/>
        <c:majorTickMark val="none"/>
        <c:tickLblPos val="nextTo"/>
        <c:crossAx val="54980992"/>
        <c:crosses val="autoZero"/>
        <c:auto val="1"/>
        <c:lblAlgn val="ctr"/>
        <c:lblOffset val="100"/>
      </c:catAx>
      <c:valAx>
        <c:axId val="54980992"/>
        <c:scaling>
          <c:orientation val="minMax"/>
        </c:scaling>
        <c:axPos val="l"/>
        <c:majorGridlines/>
        <c:title>
          <c:layout/>
        </c:title>
        <c:numFmt formatCode="0%" sourceLinked="1"/>
        <c:majorTickMark val="none"/>
        <c:tickLblPos val="nextTo"/>
        <c:crossAx val="5496691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b="1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b="1"/>
            </a:pPr>
            <a:endParaRPr lang="en-US"/>
          </a:p>
        </c:txPr>
      </c:legendEntry>
      <c:layout/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>
                <a:effectLst/>
              </a:rPr>
              <a:t>Average </a:t>
            </a:r>
            <a:r>
              <a:rPr lang="en-US" sz="1800" b="1" i="0" baseline="0" dirty="0" smtClean="0">
                <a:effectLst/>
              </a:rPr>
              <a:t>Jan-May </a:t>
            </a:r>
            <a:r>
              <a:rPr lang="en-US" sz="1800" b="1" i="0" baseline="0" dirty="0">
                <a:effectLst/>
              </a:rPr>
              <a:t>2014</a:t>
            </a:r>
            <a:endParaRPr lang="en-US" dirty="0">
              <a:effectLst/>
            </a:endParaRP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('PKI-SUMMARY'!$A$37,'PKI-SUMMARY'!$A$38)</c:f>
              <c:strCache>
                <c:ptCount val="2"/>
                <c:pt idx="0">
                  <c:v>2014 Non-PKI</c:v>
                </c:pt>
                <c:pt idx="1">
                  <c:v>2014 PKI</c:v>
                </c:pt>
              </c:strCache>
            </c:strRef>
          </c:cat>
          <c:val>
            <c:numRef>
              <c:f>('PKI-SUMMARY'!$G$37,'PKI-SUMMARY'!$G$38)</c:f>
              <c:numCache>
                <c:formatCode>0%</c:formatCode>
                <c:ptCount val="2"/>
                <c:pt idx="0">
                  <c:v>0.54779004936964881</c:v>
                </c:pt>
                <c:pt idx="1">
                  <c:v>0.45220995063035124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4" y="0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F99090B2-D8DB-442C-BE9D-1317C851953C}" type="datetimeFigureOut">
              <a:rPr lang="en-US" smtClean="0"/>
              <a:pPr/>
              <a:t>6/6/2014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31" tIns="46516" rIns="93031" bIns="4651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9758"/>
            <a:ext cx="5598160" cy="4177665"/>
          </a:xfrm>
          <a:prstGeom prst="rect">
            <a:avLst/>
          </a:prstGeom>
        </p:spPr>
        <p:txBody>
          <a:bodyPr vert="horz" lIns="93031" tIns="46516" rIns="93031" bIns="4651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BAA917EE-907A-4D6B-BB9D-88CB0EA26B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5872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EA243-3BE5-4A9D-B6E0-B162C11519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4704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8454A-8040-455B-B666-9D4E97F6A2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00886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3092C-9097-402A-AE09-DD6DE946FB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88317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8C833B-5337-42BE-91F8-C3550D011E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15204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EFAC5-9696-4A78-A5EC-F63FE56654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514812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3BAEC-F3E7-4837-B2AB-CC374FF3B6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393043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5DBB-670F-40C2-B5D7-19F288B9D4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30749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1F9EB-7EF7-4873-8DE8-31BC04AF5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60566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2255B-3B3B-4F20-A7EA-0101E44BC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367179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08E7C-181F-4AFF-A7EB-8FD455FB7D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66556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4B4CE-E945-4375-90A5-15F07BF0DC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08286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8CA730-607D-406A-AA13-3E1DD9F8A1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management.gov/documents/pkcs-7-document-signing-tool" TargetMode="External"/><Relationship Id="rId2" Type="http://schemas.openxmlformats.org/officeDocument/2006/relationships/hyperlink" Target="http://www.gpo.gov/projects/pk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tiff"/><Relationship Id="rId4" Type="http://schemas.openxmlformats.org/officeDocument/2006/relationships/hyperlink" Target="http://idmanagement.gov/product-testing-tool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FedReg.Info@nara.gov" TargetMode="External"/><Relationship Id="rId2" Type="http://schemas.openxmlformats.org/officeDocument/2006/relationships/hyperlink" Target="http://www.fedreg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tiff"/><Relationship Id="rId5" Type="http://schemas.openxmlformats.org/officeDocument/2006/relationships/hyperlink" Target="mailto:awoo@gpo.gov" TargetMode="External"/><Relationship Id="rId4" Type="http://schemas.openxmlformats.org/officeDocument/2006/relationships/hyperlink" Target="mailto:Aaron.woo@nara.gov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743200"/>
            <a:ext cx="7772400" cy="1470025"/>
          </a:xfrm>
        </p:spPr>
        <p:txBody>
          <a:bodyPr/>
          <a:lstStyle/>
          <a:p>
            <a:r>
              <a:rPr lang="en-US" altLang="en-US" dirty="0" smtClean="0"/>
              <a:t>New Web Portal</a:t>
            </a:r>
            <a:br>
              <a:rPr lang="en-US" altLang="en-US" dirty="0" smtClean="0"/>
            </a:br>
            <a:r>
              <a:rPr lang="en-US" altLang="en-US" dirty="0" smtClean="0"/>
              <a:t>for</a:t>
            </a:r>
            <a:br>
              <a:rPr lang="en-US" altLang="en-US" dirty="0" smtClean="0"/>
            </a:br>
            <a:r>
              <a:rPr lang="en-US" altLang="en-US" dirty="0" smtClean="0"/>
              <a:t>Digital (PKI) Submissions</a:t>
            </a:r>
            <a:br>
              <a:rPr lang="en-US" altLang="en-US" dirty="0" smtClean="0"/>
            </a:br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4800"/>
            <a:ext cx="1524000" cy="1524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A243-3BE5-4A9D-B6E0-B162C115198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Back-up Screenshots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33B-5337-42BE-91F8-C3550D011E22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11957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Portal Home Page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FAC5-9696-4A78-A5EC-F63FE5665421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7981950" cy="498388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60471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a User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FAC5-9696-4A78-A5EC-F63FE5665421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1447800"/>
            <a:ext cx="7667625" cy="47594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05336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Confirm User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FAC5-9696-4A78-A5EC-F63FE5665421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554667"/>
            <a:ext cx="6886575" cy="19505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93" y="3980921"/>
            <a:ext cx="8301038" cy="9124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05336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 Initial Password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FAC5-9696-4A78-A5EC-F63FE5665421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15438"/>
            <a:ext cx="6686550" cy="1932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5876" y="3056467"/>
            <a:ext cx="5941724" cy="209404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513" y="4800600"/>
            <a:ext cx="5886450" cy="20162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16411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Landing Page /</a:t>
            </a:r>
            <a:br>
              <a:rPr lang="en-US" dirty="0" smtClean="0"/>
            </a:br>
            <a:r>
              <a:rPr lang="en-US" dirty="0" smtClean="0"/>
              <a:t>Submit a Document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FAC5-9696-4A78-A5EC-F63FE5665421}" type="slidenum">
              <a:rPr lang="en-US" altLang="en-US" smtClean="0"/>
              <a:pPr/>
              <a:t>15</a:t>
            </a:fld>
            <a:endParaRPr lang="en-US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52600"/>
            <a:ext cx="8229600" cy="33390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16411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Completed Submission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FAC5-9696-4A78-A5EC-F63FE5665421}" type="slidenum">
              <a:rPr lang="en-US" altLang="en-US" smtClean="0"/>
              <a:pPr/>
              <a:t>16</a:t>
            </a:fld>
            <a:endParaRPr lang="en-US" alt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610600" cy="23989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038600"/>
            <a:ext cx="8305800" cy="15902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16411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Documents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EFAC5-9696-4A78-A5EC-F63FE5665421}" type="slidenum">
              <a:rPr lang="en-US" altLang="en-US" smtClean="0"/>
              <a:pPr/>
              <a:t>17</a:t>
            </a:fld>
            <a:endParaRPr lang="en-US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143000"/>
            <a:ext cx="7315200" cy="5432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16411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is PKI?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  <a:p>
            <a:r>
              <a:rPr lang="en-US" altLang="en-US" dirty="0" smtClean="0"/>
              <a:t>PKI </a:t>
            </a:r>
            <a:r>
              <a:rPr lang="en-US" altLang="en-US" dirty="0"/>
              <a:t>stands for Public Key Infrastructure</a:t>
            </a:r>
          </a:p>
          <a:p>
            <a:r>
              <a:rPr lang="en-US" altLang="en-US" dirty="0"/>
              <a:t>For the purpose of the Federal Register, it allows agencies to submit documents digitally, and our office to verify the digital signature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We accept the PKCS#7 format only</a:t>
            </a: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964" y="110836"/>
            <a:ext cx="1524000" cy="1524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33B-5337-42BE-91F8-C3550D011E2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229600" cy="1143000"/>
          </a:xfrm>
        </p:spPr>
        <p:txBody>
          <a:bodyPr/>
          <a:lstStyle/>
          <a:p>
            <a:r>
              <a:rPr lang="en-US" altLang="en-US" dirty="0" smtClean="0"/>
              <a:t>PKI </a:t>
            </a:r>
            <a:r>
              <a:rPr lang="en-US" altLang="en-US" dirty="0"/>
              <a:t>and the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Federal </a:t>
            </a:r>
            <a:r>
              <a:rPr lang="en-US" altLang="en-US" dirty="0"/>
              <a:t>Register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sz="2000" dirty="0"/>
          </a:p>
          <a:p>
            <a:pPr marL="609600" indent="-609600">
              <a:buFontTx/>
              <a:buAutoNum type="arabicPeriod"/>
            </a:pPr>
            <a:endParaRPr lang="en-US" altLang="en-US" sz="2000" dirty="0" smtClean="0"/>
          </a:p>
          <a:p>
            <a:pPr marL="609600" indent="-609600">
              <a:buFontTx/>
              <a:buAutoNum type="arabicPeriod"/>
            </a:pPr>
            <a:r>
              <a:rPr lang="en-US" altLang="en-US" sz="2000" dirty="0" smtClean="0"/>
              <a:t>The digital signature must be applied by the person authorized to sign a document.</a:t>
            </a:r>
            <a:endParaRPr lang="en-US" altLang="en-US" sz="2000" dirty="0"/>
          </a:p>
          <a:p>
            <a:pPr marL="609600" indent="-609600">
              <a:buFontTx/>
              <a:buAutoNum type="arabicPeriod"/>
            </a:pPr>
            <a:r>
              <a:rPr lang="en-US" altLang="en-US" sz="2000" dirty="0" smtClean="0"/>
              <a:t>No longer need hardcopies</a:t>
            </a:r>
            <a:r>
              <a:rPr lang="en-US" altLang="en-US" sz="2000" dirty="0"/>
              <a:t>, </a:t>
            </a:r>
            <a:r>
              <a:rPr lang="en-US" altLang="en-US" sz="2000" dirty="0" smtClean="0"/>
              <a:t>discs, disc </a:t>
            </a:r>
            <a:r>
              <a:rPr lang="en-US" altLang="en-US" sz="2000" dirty="0"/>
              <a:t>certification </a:t>
            </a:r>
            <a:r>
              <a:rPr lang="en-US" altLang="en-US" sz="2000" dirty="0" smtClean="0"/>
              <a:t>letters, couriers, or mailings.</a:t>
            </a:r>
            <a:endParaRPr lang="en-US" altLang="en-US" sz="2000" dirty="0"/>
          </a:p>
          <a:p>
            <a:pPr marL="609600" indent="-609600">
              <a:buFontTx/>
              <a:buAutoNum type="arabicPeriod"/>
            </a:pPr>
            <a:r>
              <a:rPr lang="en-US" altLang="en-US" sz="2000" dirty="0" smtClean="0"/>
              <a:t>Submit your electronic file via our Web Portal.</a:t>
            </a:r>
            <a:endParaRPr lang="en-US" altLang="en-US" sz="2000" dirty="0"/>
          </a:p>
          <a:p>
            <a:pPr marL="609600" indent="-609600">
              <a:buFontTx/>
              <a:buAutoNum type="arabicPeriod"/>
            </a:pPr>
            <a:r>
              <a:rPr lang="en-US" altLang="en-US" sz="2000" dirty="0"/>
              <a:t>Special handling letters and requests can still be made.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000" dirty="0"/>
              <a:t>Publication timeframe remains the same. </a:t>
            </a:r>
          </a:p>
          <a:p>
            <a:pPr marL="609600" indent="-609600">
              <a:buFontTx/>
              <a:buAutoNum type="arabicPeriod"/>
            </a:pPr>
            <a:r>
              <a:rPr lang="en-US" altLang="en-US" sz="2000" dirty="0"/>
              <a:t>DDH requirements remain: </a:t>
            </a:r>
            <a:r>
              <a:rPr lang="en-US" altLang="en-US" sz="2000" dirty="0" smtClean="0"/>
              <a:t>Only MS Word (.</a:t>
            </a:r>
            <a:r>
              <a:rPr lang="en-US" altLang="en-US" sz="2000" dirty="0" err="1" smtClean="0"/>
              <a:t>docx</a:t>
            </a:r>
            <a:r>
              <a:rPr lang="en-US" altLang="en-US" sz="2000" dirty="0" smtClean="0"/>
              <a:t>) </a:t>
            </a:r>
            <a:r>
              <a:rPr lang="en-US" altLang="en-US" sz="2000" dirty="0"/>
              <a:t>files are </a:t>
            </a:r>
            <a:r>
              <a:rPr lang="en-US" altLang="en-US" sz="2000" dirty="0" smtClean="0"/>
              <a:t>acceptable.  </a:t>
            </a:r>
            <a:r>
              <a:rPr lang="en-US" altLang="en-US" sz="2000" dirty="0"/>
              <a:t>(No .pdf, .txt, </a:t>
            </a:r>
            <a:r>
              <a:rPr lang="en-US" altLang="en-US" sz="2000" dirty="0" err="1"/>
              <a:t>etc</a:t>
            </a:r>
            <a:r>
              <a:rPr lang="en-US" altLang="en-US" sz="2000" dirty="0"/>
              <a:t>)  </a:t>
            </a:r>
          </a:p>
          <a:p>
            <a:pPr marL="609600" indent="-609600">
              <a:buFontTx/>
              <a:buAutoNum type="arabicPeriod"/>
            </a:pPr>
            <a:endParaRPr lang="en-US" alt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524000" cy="1524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33B-5337-42BE-91F8-C3550D011E22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2255B-3B3B-4F20-A7EA-0101E44BC0B8}" type="slidenum">
              <a:rPr lang="en-US" altLang="en-US" smtClean="0"/>
              <a:pPr/>
              <a:t>4</a:t>
            </a:fld>
            <a:endParaRPr lang="en-US" altLang="en-US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32112389"/>
              </p:ext>
            </p:extLst>
          </p:nvPr>
        </p:nvGraphicFramePr>
        <p:xfrm>
          <a:off x="1066800" y="1143000"/>
          <a:ext cx="7153276" cy="4252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52600" y="381000"/>
            <a:ext cx="5791200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Analysis of Documents Received  for Past 4 years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838200"/>
          <a:ext cx="8839200" cy="2057400"/>
        </p:xfrm>
        <a:graphic>
          <a:graphicData uri="http://schemas.openxmlformats.org/drawingml/2006/table">
            <a:tbl>
              <a:tblPr/>
              <a:tblGrid>
                <a:gridCol w="2209800"/>
                <a:gridCol w="2209800"/>
                <a:gridCol w="2209800"/>
                <a:gridCol w="2209800"/>
              </a:tblGrid>
              <a:tr h="2057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76200" y="1371600"/>
          <a:ext cx="22860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2133600" y="1371600"/>
          <a:ext cx="23622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4343400" y="1371600"/>
          <a:ext cx="23622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6629400" y="1371600"/>
          <a:ext cx="23622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1371600" y="3429000"/>
          <a:ext cx="61722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2255B-3B3B-4F20-A7EA-0101E44BC0B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CY14 PKI Statistics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2255B-3B3B-4F20-A7EA-0101E44BC0B8}" type="slidenum">
              <a:rPr lang="en-US" altLang="en-US" smtClean="0"/>
              <a:pPr/>
              <a:t>6</a:t>
            </a:fld>
            <a:endParaRPr lang="en-US" altLang="en-US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070014704"/>
              </p:ext>
            </p:extLst>
          </p:nvPr>
        </p:nvGraphicFramePr>
        <p:xfrm>
          <a:off x="152400" y="2133600"/>
          <a:ext cx="47244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227640410"/>
              </p:ext>
            </p:extLst>
          </p:nvPr>
        </p:nvGraphicFramePr>
        <p:xfrm>
          <a:off x="4343400" y="2057400"/>
          <a:ext cx="44958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522571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altLang="en-US" sz="2800" dirty="0"/>
              <a:t>GPO Certificate </a:t>
            </a:r>
            <a:r>
              <a:rPr lang="en-US" altLang="en-US" sz="2800" dirty="0" smtClean="0"/>
              <a:t>Procurement: </a:t>
            </a:r>
            <a:r>
              <a:rPr lang="en-US" altLang="en-US" sz="2400" dirty="0">
                <a:solidFill>
                  <a:srgbClr val="00B0F0"/>
                </a:solidFill>
                <a:hlinkClick r:id="rId2"/>
              </a:rPr>
              <a:t>http://www.gpo.gov/projects/pki</a:t>
            </a: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800" dirty="0"/>
              <a:t>GSA Signing tool: </a:t>
            </a:r>
            <a:r>
              <a:rPr lang="en-US" altLang="en-US" sz="2400" dirty="0">
                <a:solidFill>
                  <a:srgbClr val="00B0F0"/>
                </a:solidFill>
                <a:hlinkClick r:id="rId3"/>
              </a:rPr>
              <a:t>http://</a:t>
            </a:r>
            <a:r>
              <a:rPr lang="en-US" altLang="en-US" sz="2400" dirty="0" smtClean="0">
                <a:solidFill>
                  <a:srgbClr val="00B0F0"/>
                </a:solidFill>
                <a:hlinkClick r:id="rId3"/>
              </a:rPr>
              <a:t>www.idmanagement.gov/documents/pkcs-7-document-signing-tool</a:t>
            </a:r>
            <a:endParaRPr lang="en-US" altLang="en-US" sz="2400" dirty="0" smtClean="0">
              <a:solidFill>
                <a:srgbClr val="00B0F0"/>
              </a:solidFill>
            </a:endParaRPr>
          </a:p>
          <a:p>
            <a:pPr lvl="1"/>
            <a:r>
              <a:rPr lang="en-US" altLang="en-US" sz="2400" dirty="0" smtClean="0"/>
              <a:t>PKCS#7 Signing Tool Update, January 2015</a:t>
            </a:r>
          </a:p>
          <a:p>
            <a:pPr lvl="2"/>
            <a:r>
              <a:rPr lang="en-US" altLang="en-US" sz="2000" u="sng" dirty="0" smtClean="0">
                <a:solidFill>
                  <a:srgbClr val="00B0F0"/>
                </a:solidFill>
                <a:ea typeface="+mn-ea"/>
                <a:cs typeface="+mn-cs"/>
                <a:hlinkClick r:id="rId4"/>
              </a:rPr>
              <a:t>http</a:t>
            </a:r>
            <a:r>
              <a:rPr lang="en-US" altLang="en-US" sz="2000" u="sng" dirty="0">
                <a:solidFill>
                  <a:srgbClr val="00B0F0"/>
                </a:solidFill>
                <a:ea typeface="+mn-ea"/>
                <a:cs typeface="+mn-cs"/>
                <a:hlinkClick r:id="rId4"/>
              </a:rPr>
              <a:t>://idmanagement.gov/product-testing-tools</a:t>
            </a:r>
            <a:endParaRPr lang="en-US" altLang="en-US" sz="2000" u="sng" dirty="0">
              <a:solidFill>
                <a:srgbClr val="00B0F0"/>
              </a:solidFill>
              <a:ea typeface="+mn-ea"/>
              <a:cs typeface="+mn-cs"/>
            </a:endParaRPr>
          </a:p>
          <a:p>
            <a:r>
              <a:rPr lang="en-US" altLang="en-US" sz="2800" dirty="0"/>
              <a:t>Third </a:t>
            </a:r>
            <a:r>
              <a:rPr lang="en-US" altLang="en-US" sz="2800" dirty="0" smtClean="0"/>
              <a:t>party: check </a:t>
            </a:r>
            <a:r>
              <a:rPr lang="en-US" altLang="en-US" sz="2800" dirty="0"/>
              <a:t>with your IT </a:t>
            </a:r>
            <a:r>
              <a:rPr lang="en-US" altLang="en-US" sz="2800" dirty="0" smtClean="0"/>
              <a:t>Department</a:t>
            </a:r>
            <a:endParaRPr lang="en-US" alt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524000" cy="1524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33B-5337-42BE-91F8-C3550D011E22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Other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altLang="en-US" sz="2800" dirty="0" smtClean="0"/>
              <a:t>OFR </a:t>
            </a:r>
            <a:r>
              <a:rPr lang="en-US" altLang="en-US" sz="2800" dirty="0" smtClean="0"/>
              <a:t>Web Portal: </a:t>
            </a:r>
            <a:r>
              <a:rPr lang="en-US" altLang="en-US" sz="2800" dirty="0" smtClean="0">
                <a:hlinkClick r:id="rId2"/>
              </a:rPr>
              <a:t>www.fedreg.gov</a:t>
            </a:r>
            <a:endParaRPr lang="en-US" altLang="en-US" sz="2800" dirty="0" smtClean="0"/>
          </a:p>
          <a:p>
            <a:pPr lvl="1"/>
            <a:r>
              <a:rPr lang="en-US" altLang="en-US" sz="2400" dirty="0" smtClean="0"/>
              <a:t>The new web portal will go live on or about June 20, 2014</a:t>
            </a:r>
            <a:endParaRPr lang="en-US" altLang="en-US" sz="2400" dirty="0" smtClean="0"/>
          </a:p>
          <a:p>
            <a:r>
              <a:rPr lang="en-US" altLang="en-US" sz="2800" dirty="0" smtClean="0"/>
              <a:t>Questions? E-mail </a:t>
            </a:r>
            <a:r>
              <a:rPr lang="en-US" altLang="en-US" sz="2800" dirty="0" smtClean="0">
                <a:hlinkClick r:id="rId3"/>
              </a:rPr>
              <a:t>FedReg.Info@nara.gov</a:t>
            </a:r>
            <a:endParaRPr lang="en-US" altLang="en-US" sz="2800" dirty="0" smtClean="0"/>
          </a:p>
          <a:p>
            <a:endParaRPr lang="en-US" altLang="en-US" sz="2800" dirty="0" smtClean="0"/>
          </a:p>
          <a:p>
            <a:r>
              <a:rPr lang="en-US" altLang="en-US" sz="2800" dirty="0" smtClean="0"/>
              <a:t>Aaron Woo, Office of the Federal Register, Director of Information Services and Technology</a:t>
            </a:r>
          </a:p>
          <a:p>
            <a:pPr lvl="1"/>
            <a:r>
              <a:rPr lang="en-US" altLang="en-US" sz="2400" dirty="0" smtClean="0">
                <a:hlinkClick r:id="rId4"/>
              </a:rPr>
              <a:t>Aaron.woo@nara.gov</a:t>
            </a:r>
            <a:r>
              <a:rPr lang="en-US" altLang="en-US" sz="2400" dirty="0" smtClean="0"/>
              <a:t>, </a:t>
            </a:r>
            <a:r>
              <a:rPr lang="en-US" altLang="en-US" sz="2400" dirty="0" smtClean="0">
                <a:hlinkClick r:id="rId5"/>
              </a:rPr>
              <a:t>awoo@gpo.gov</a:t>
            </a:r>
            <a:r>
              <a:rPr lang="en-US" altLang="en-US" sz="2400" dirty="0" smtClean="0"/>
              <a:t> </a:t>
            </a:r>
            <a:endParaRPr lang="en-US" alt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1524000" cy="15240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33B-5337-42BE-91F8-C3550D011E22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Other </a:t>
            </a:r>
            <a:r>
              <a:rPr lang="en-US" dirty="0" smtClean="0"/>
              <a:t>Information cont.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Web Portal</a:t>
            </a:r>
            <a:br>
              <a:rPr lang="en-US" dirty="0" smtClean="0"/>
            </a:br>
            <a:r>
              <a:rPr lang="en-US" dirty="0" smtClean="0"/>
              <a:t>Demonstration	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Scheduled for launch mid-June</a:t>
            </a:r>
          </a:p>
          <a:p>
            <a:r>
              <a:rPr lang="en-US" dirty="0" smtClean="0"/>
              <a:t>(Over the weekend starting June 20</a:t>
            </a:r>
            <a:r>
              <a:rPr lang="en-US" baseline="30000" dirty="0" smtClean="0"/>
              <a:t>th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C833B-5337-42BE-91F8-C3550D011E22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8915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300</Words>
  <Application>Microsoft Office PowerPoint</Application>
  <PresentationFormat>On-screen Show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New Web Portal for Digital (PKI) Submissions </vt:lpstr>
      <vt:lpstr>What is PKI?</vt:lpstr>
      <vt:lpstr>PKI and the  Federal Register</vt:lpstr>
      <vt:lpstr>Slide 4</vt:lpstr>
      <vt:lpstr>Slide 5</vt:lpstr>
      <vt:lpstr>Current CY14 PKI Statistics</vt:lpstr>
      <vt:lpstr>Other Information</vt:lpstr>
      <vt:lpstr>Other Information cont.</vt:lpstr>
      <vt:lpstr>New Web Portal Demonstration </vt:lpstr>
      <vt:lpstr>Back-up Screenshots</vt:lpstr>
      <vt:lpstr>Web Portal Home Page</vt:lpstr>
      <vt:lpstr>Request a User Account</vt:lpstr>
      <vt:lpstr>Confirm User Account</vt:lpstr>
      <vt:lpstr>Establish Initial Password</vt:lpstr>
      <vt:lpstr>Landing Page / Submit a Document</vt:lpstr>
      <vt:lpstr>Completed Submission</vt:lpstr>
      <vt:lpstr>Search Documents</vt:lpstr>
    </vt:vector>
  </TitlesOfParts>
  <Company>USGPO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bjordi</dc:creator>
  <cp:lastModifiedBy>Aaron Woo</cp:lastModifiedBy>
  <cp:revision>33</cp:revision>
  <cp:lastPrinted>2014-03-05T19:15:12Z</cp:lastPrinted>
  <dcterms:created xsi:type="dcterms:W3CDTF">2014-02-10T16:48:53Z</dcterms:created>
  <dcterms:modified xsi:type="dcterms:W3CDTF">2014-06-06T11:21:43Z</dcterms:modified>
</cp:coreProperties>
</file>